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7" r:id="rId1"/>
  </p:sldMasterIdLst>
  <p:notesMasterIdLst>
    <p:notesMasterId r:id="rId20"/>
  </p:notesMasterIdLst>
  <p:handoutMasterIdLst>
    <p:handoutMasterId r:id="rId21"/>
  </p:handoutMasterIdLst>
  <p:sldIdLst>
    <p:sldId id="699" r:id="rId2"/>
    <p:sldId id="10801" r:id="rId3"/>
    <p:sldId id="10791" r:id="rId4"/>
    <p:sldId id="10792" r:id="rId5"/>
    <p:sldId id="10775" r:id="rId6"/>
    <p:sldId id="10788" r:id="rId7"/>
    <p:sldId id="10787" r:id="rId8"/>
    <p:sldId id="10789" r:id="rId9"/>
    <p:sldId id="10793" r:id="rId10"/>
    <p:sldId id="10795" r:id="rId11"/>
    <p:sldId id="10786" r:id="rId12"/>
    <p:sldId id="10790" r:id="rId13"/>
    <p:sldId id="10796" r:id="rId14"/>
    <p:sldId id="10781" r:id="rId15"/>
    <p:sldId id="450" r:id="rId16"/>
    <p:sldId id="10799" r:id="rId17"/>
    <p:sldId id="10800" r:id="rId18"/>
    <p:sldId id="10797" r:id="rId19"/>
  </p:sldIdLst>
  <p:sldSz cx="9144000" cy="5143500" type="screen16x9"/>
  <p:notesSz cx="68580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Q3" id="{933907AF-F294-0845-A4AB-7237CF0D84BD}">
          <p14:sldIdLst>
            <p14:sldId id="699"/>
            <p14:sldId id="10801"/>
            <p14:sldId id="10791"/>
            <p14:sldId id="10792"/>
            <p14:sldId id="10775"/>
            <p14:sldId id="10788"/>
            <p14:sldId id="10787"/>
            <p14:sldId id="10789"/>
            <p14:sldId id="10793"/>
            <p14:sldId id="10795"/>
            <p14:sldId id="10786"/>
            <p14:sldId id="10790"/>
            <p14:sldId id="10796"/>
            <p14:sldId id="10781"/>
            <p14:sldId id="450"/>
            <p14:sldId id="10799"/>
            <p14:sldId id="10800"/>
            <p14:sldId id="107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77" userDrawn="1">
          <p15:clr>
            <a:srgbClr val="A4A3A4"/>
          </p15:clr>
        </p15:guide>
        <p15:guide id="2" pos="4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anda Downs" initials="AD" lastIdx="0" clrIdx="0"/>
  <p:cmAuthor id="2" name="Pazinski Hong" initials="PH" lastIdx="1" clrIdx="1">
    <p:extLst>
      <p:ext uri="{19B8F6BF-5375-455C-9EA6-DF929625EA0E}">
        <p15:presenceInfo xmlns:p15="http://schemas.microsoft.com/office/powerpoint/2012/main" userId="S::pazinski.hong@1qbit.com::b38f5ddb-3724-4a3f-b324-bc099fd6a025" providerId="AD"/>
      </p:ext>
    </p:extLst>
  </p:cmAuthor>
  <p:cmAuthor id="3" name="Bluford Putnam" initials="BP" lastIdx="4" clrIdx="2">
    <p:extLst>
      <p:ext uri="{19B8F6BF-5375-455C-9EA6-DF929625EA0E}">
        <p15:presenceInfo xmlns:p15="http://schemas.microsoft.com/office/powerpoint/2012/main" userId="09e31b738210b2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375"/>
    <a:srgbClr val="008AC9"/>
    <a:srgbClr val="00BDF3"/>
    <a:srgbClr val="D808ED"/>
    <a:srgbClr val="1DAEEF"/>
    <a:srgbClr val="FFFF00"/>
    <a:srgbClr val="96D1EA"/>
    <a:srgbClr val="243949"/>
    <a:srgbClr val="0075BC"/>
    <a:srgbClr val="3B58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8" autoAdjust="0"/>
    <p:restoredTop sz="84294" autoAdjust="0"/>
  </p:normalViewPr>
  <p:slideViewPr>
    <p:cSldViewPr snapToGrid="0" snapToObjects="1">
      <p:cViewPr varScale="1">
        <p:scale>
          <a:sx n="141" d="100"/>
          <a:sy n="141" d="100"/>
        </p:scale>
        <p:origin x="608" y="184"/>
      </p:cViewPr>
      <p:guideLst>
        <p:guide orient="horz" pos="577"/>
        <p:guide pos="4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9432"/>
    </p:cViewPr>
  </p:sorterViewPr>
  <p:notesViewPr>
    <p:cSldViewPr snapToGrid="0" snapToObjects="1">
      <p:cViewPr varScale="1">
        <p:scale>
          <a:sx n="92" d="100"/>
          <a:sy n="92" d="100"/>
        </p:scale>
        <p:origin x="257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4124313017616E-3"/>
          <c:y val="2.34921343549278E-2"/>
          <c:w val="0.98868281994010399"/>
          <c:h val="0.698466998259494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0E-4FFB-98E4-ADC4C779AF2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0E-4FFB-98E4-ADC4C779AF2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0E-4FFB-98E4-ADC4C779AF2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40E-4FFB-98E4-ADC4C779AF2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0E-4FFB-98E4-ADC4C779AF2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40E-4FFB-98E4-ADC4C779AF2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Series 7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40E-4FFB-98E4-ADC4C779AF2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38"/>
        <c:overlap val="-73"/>
        <c:axId val="2110385376"/>
        <c:axId val="2110091360"/>
      </c:barChart>
      <c:catAx>
        <c:axId val="2110385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rgbClr val="85939C"/>
                </a:solidFill>
                <a:latin typeface="Brandon Text Medium" charset="0"/>
                <a:ea typeface="Brandon Text Medium" charset="0"/>
                <a:cs typeface="Brandon Text Medium" charset="0"/>
              </a:defRPr>
            </a:pPr>
            <a:endParaRPr lang="en-US"/>
          </a:p>
        </c:txPr>
        <c:crossAx val="2110091360"/>
        <c:crosses val="autoZero"/>
        <c:auto val="1"/>
        <c:lblAlgn val="ctr"/>
        <c:lblOffset val="100"/>
        <c:noMultiLvlLbl val="0"/>
      </c:catAx>
      <c:valAx>
        <c:axId val="21100913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10385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5.0000044791027397E-2"/>
          <c:y val="0.82211197732104901"/>
          <c:w val="0.89999992260010997"/>
          <c:h val="6.16894256042233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randon Text Regular" charset="0"/>
              <a:ea typeface="Brandon Text Regular" charset="0"/>
              <a:cs typeface="Brandon Text Regular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379E7A-0F07-4F48-9031-82A28EC5C0F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EB78DE-2683-8E4D-B118-01E53A8AE833}">
      <dgm:prSet phldrT="[Text]"/>
      <dgm:spPr/>
      <dgm:t>
        <a:bodyPr/>
        <a:lstStyle/>
        <a:p>
          <a:r>
            <a:rPr lang="en-US" dirty="0"/>
            <a:t>Prepare Parametrized State (Ansatz)</a:t>
          </a:r>
        </a:p>
      </dgm:t>
    </dgm:pt>
    <dgm:pt modelId="{B04F52A0-87D7-4449-9BB9-2C392B77377E}" type="parTrans" cxnId="{67DC4328-85E4-5144-A7BB-8EB909B20362}">
      <dgm:prSet/>
      <dgm:spPr/>
      <dgm:t>
        <a:bodyPr/>
        <a:lstStyle/>
        <a:p>
          <a:endParaRPr lang="en-US"/>
        </a:p>
      </dgm:t>
    </dgm:pt>
    <dgm:pt modelId="{42CE9F75-AF4D-1E46-BC27-DAF4D94736CD}" type="sibTrans" cxnId="{67DC4328-85E4-5144-A7BB-8EB909B20362}">
      <dgm:prSet/>
      <dgm:spPr/>
      <dgm:t>
        <a:bodyPr/>
        <a:lstStyle/>
        <a:p>
          <a:endParaRPr lang="en-US"/>
        </a:p>
      </dgm:t>
    </dgm:pt>
    <dgm:pt modelId="{4F9A8916-110D-1545-A163-DE641FD612CA}">
      <dgm:prSet phldrT="[Text]"/>
      <dgm:spPr/>
      <dgm:t>
        <a:bodyPr/>
        <a:lstStyle/>
        <a:p>
          <a:r>
            <a:rPr lang="en-US" dirty="0"/>
            <a:t>Compute Energy Using a Quantum Circuit </a:t>
          </a:r>
        </a:p>
      </dgm:t>
    </dgm:pt>
    <dgm:pt modelId="{B9E9CA69-A6E2-D140-B09B-2D3E810F14B3}" type="parTrans" cxnId="{A9DD443E-1F50-E349-A589-46C7178DB7E4}">
      <dgm:prSet/>
      <dgm:spPr/>
      <dgm:t>
        <a:bodyPr/>
        <a:lstStyle/>
        <a:p>
          <a:endParaRPr lang="en-US"/>
        </a:p>
      </dgm:t>
    </dgm:pt>
    <dgm:pt modelId="{9FB1931A-B01A-6C45-A29B-FE9C5B64E590}" type="sibTrans" cxnId="{A9DD443E-1F50-E349-A589-46C7178DB7E4}">
      <dgm:prSet/>
      <dgm:spPr/>
      <dgm:t>
        <a:bodyPr/>
        <a:lstStyle/>
        <a:p>
          <a:endParaRPr lang="en-US"/>
        </a:p>
      </dgm:t>
    </dgm:pt>
    <dgm:pt modelId="{32AA258C-9CAE-5748-B4B5-0D14ECE053BF}">
      <dgm:prSet phldrT="[Text]"/>
      <dgm:spPr/>
      <dgm:t>
        <a:bodyPr/>
        <a:lstStyle/>
        <a:p>
          <a:r>
            <a:rPr lang="en-US" dirty="0"/>
            <a:t>Use a Classical Optimizer to Find Better Parameters</a:t>
          </a:r>
        </a:p>
      </dgm:t>
    </dgm:pt>
    <dgm:pt modelId="{0E66BE11-69BC-BA42-BA0C-DEDA7DF12B31}" type="parTrans" cxnId="{19273305-4180-4D4C-B35E-48EECC90C8EC}">
      <dgm:prSet/>
      <dgm:spPr/>
      <dgm:t>
        <a:bodyPr/>
        <a:lstStyle/>
        <a:p>
          <a:endParaRPr lang="en-US"/>
        </a:p>
      </dgm:t>
    </dgm:pt>
    <dgm:pt modelId="{E3653E8B-253C-3349-A12D-20E553C46F60}" type="sibTrans" cxnId="{19273305-4180-4D4C-B35E-48EECC90C8EC}">
      <dgm:prSet/>
      <dgm:spPr/>
      <dgm:t>
        <a:bodyPr/>
        <a:lstStyle/>
        <a:p>
          <a:endParaRPr lang="en-US"/>
        </a:p>
      </dgm:t>
    </dgm:pt>
    <dgm:pt modelId="{A37512C7-89A1-6141-A9E4-27D8B59FED3C}" type="pres">
      <dgm:prSet presAssocID="{0E379E7A-0F07-4F48-9031-82A28EC5C0FD}" presName="cycle" presStyleCnt="0">
        <dgm:presLayoutVars>
          <dgm:dir/>
          <dgm:resizeHandles val="exact"/>
        </dgm:presLayoutVars>
      </dgm:prSet>
      <dgm:spPr/>
    </dgm:pt>
    <dgm:pt modelId="{32D072BE-8A1F-F041-B470-14E1684189DF}" type="pres">
      <dgm:prSet presAssocID="{8BEB78DE-2683-8E4D-B118-01E53A8AE833}" presName="node" presStyleLbl="node1" presStyleIdx="0" presStyleCnt="3">
        <dgm:presLayoutVars>
          <dgm:bulletEnabled val="1"/>
        </dgm:presLayoutVars>
      </dgm:prSet>
      <dgm:spPr/>
    </dgm:pt>
    <dgm:pt modelId="{A0770614-0D7C-874A-9B49-A4A3D18D1773}" type="pres">
      <dgm:prSet presAssocID="{42CE9F75-AF4D-1E46-BC27-DAF4D94736CD}" presName="sibTrans" presStyleLbl="sibTrans2D1" presStyleIdx="0" presStyleCnt="3"/>
      <dgm:spPr/>
    </dgm:pt>
    <dgm:pt modelId="{FA0C35E4-EEC6-4A4F-A9F2-3260EC4E0421}" type="pres">
      <dgm:prSet presAssocID="{42CE9F75-AF4D-1E46-BC27-DAF4D94736CD}" presName="connectorText" presStyleLbl="sibTrans2D1" presStyleIdx="0" presStyleCnt="3"/>
      <dgm:spPr/>
    </dgm:pt>
    <dgm:pt modelId="{1E82A8D7-AD71-C146-9F56-BDBA39C635B8}" type="pres">
      <dgm:prSet presAssocID="{4F9A8916-110D-1545-A163-DE641FD612CA}" presName="node" presStyleLbl="node1" presStyleIdx="1" presStyleCnt="3">
        <dgm:presLayoutVars>
          <dgm:bulletEnabled val="1"/>
        </dgm:presLayoutVars>
      </dgm:prSet>
      <dgm:spPr/>
    </dgm:pt>
    <dgm:pt modelId="{865E7299-973B-3A47-B6B9-83EABB2FFCFA}" type="pres">
      <dgm:prSet presAssocID="{9FB1931A-B01A-6C45-A29B-FE9C5B64E590}" presName="sibTrans" presStyleLbl="sibTrans2D1" presStyleIdx="1" presStyleCnt="3"/>
      <dgm:spPr/>
    </dgm:pt>
    <dgm:pt modelId="{E90A803C-A793-8945-8623-FADB8750C3E6}" type="pres">
      <dgm:prSet presAssocID="{9FB1931A-B01A-6C45-A29B-FE9C5B64E590}" presName="connectorText" presStyleLbl="sibTrans2D1" presStyleIdx="1" presStyleCnt="3"/>
      <dgm:spPr/>
    </dgm:pt>
    <dgm:pt modelId="{D2FFE028-F739-754D-98E8-96832D8DB3A6}" type="pres">
      <dgm:prSet presAssocID="{32AA258C-9CAE-5748-B4B5-0D14ECE053BF}" presName="node" presStyleLbl="node1" presStyleIdx="2" presStyleCnt="3">
        <dgm:presLayoutVars>
          <dgm:bulletEnabled val="1"/>
        </dgm:presLayoutVars>
      </dgm:prSet>
      <dgm:spPr/>
    </dgm:pt>
    <dgm:pt modelId="{8524425B-A618-164C-8D86-82C8D59C8C48}" type="pres">
      <dgm:prSet presAssocID="{E3653E8B-253C-3349-A12D-20E553C46F60}" presName="sibTrans" presStyleLbl="sibTrans2D1" presStyleIdx="2" presStyleCnt="3"/>
      <dgm:spPr/>
    </dgm:pt>
    <dgm:pt modelId="{87219AB9-1A6F-8D4E-BF66-C85033936EEC}" type="pres">
      <dgm:prSet presAssocID="{E3653E8B-253C-3349-A12D-20E553C46F60}" presName="connectorText" presStyleLbl="sibTrans2D1" presStyleIdx="2" presStyleCnt="3"/>
      <dgm:spPr/>
    </dgm:pt>
  </dgm:ptLst>
  <dgm:cxnLst>
    <dgm:cxn modelId="{19273305-4180-4D4C-B35E-48EECC90C8EC}" srcId="{0E379E7A-0F07-4F48-9031-82A28EC5C0FD}" destId="{32AA258C-9CAE-5748-B4B5-0D14ECE053BF}" srcOrd="2" destOrd="0" parTransId="{0E66BE11-69BC-BA42-BA0C-DEDA7DF12B31}" sibTransId="{E3653E8B-253C-3349-A12D-20E553C46F60}"/>
    <dgm:cxn modelId="{58F20925-2FE9-054A-AA00-AE335527DB15}" type="presOf" srcId="{E3653E8B-253C-3349-A12D-20E553C46F60}" destId="{8524425B-A618-164C-8D86-82C8D59C8C48}" srcOrd="0" destOrd="0" presId="urn:microsoft.com/office/officeart/2005/8/layout/cycle2"/>
    <dgm:cxn modelId="{67DC4328-85E4-5144-A7BB-8EB909B20362}" srcId="{0E379E7A-0F07-4F48-9031-82A28EC5C0FD}" destId="{8BEB78DE-2683-8E4D-B118-01E53A8AE833}" srcOrd="0" destOrd="0" parTransId="{B04F52A0-87D7-4449-9BB9-2C392B77377E}" sibTransId="{42CE9F75-AF4D-1E46-BC27-DAF4D94736CD}"/>
    <dgm:cxn modelId="{5029DF29-4D30-7D4E-905F-79490C00AA96}" type="presOf" srcId="{42CE9F75-AF4D-1E46-BC27-DAF4D94736CD}" destId="{FA0C35E4-EEC6-4A4F-A9F2-3260EC4E0421}" srcOrd="1" destOrd="0" presId="urn:microsoft.com/office/officeart/2005/8/layout/cycle2"/>
    <dgm:cxn modelId="{96C50A36-D454-9B4D-839A-BA0C36207BD3}" type="presOf" srcId="{8BEB78DE-2683-8E4D-B118-01E53A8AE833}" destId="{32D072BE-8A1F-F041-B470-14E1684189DF}" srcOrd="0" destOrd="0" presId="urn:microsoft.com/office/officeart/2005/8/layout/cycle2"/>
    <dgm:cxn modelId="{A9DD443E-1F50-E349-A589-46C7178DB7E4}" srcId="{0E379E7A-0F07-4F48-9031-82A28EC5C0FD}" destId="{4F9A8916-110D-1545-A163-DE641FD612CA}" srcOrd="1" destOrd="0" parTransId="{B9E9CA69-A6E2-D140-B09B-2D3E810F14B3}" sibTransId="{9FB1931A-B01A-6C45-A29B-FE9C5B64E590}"/>
    <dgm:cxn modelId="{84C2DF89-635B-CC4E-B3BD-D96C23A3AC61}" type="presOf" srcId="{9FB1931A-B01A-6C45-A29B-FE9C5B64E590}" destId="{E90A803C-A793-8945-8623-FADB8750C3E6}" srcOrd="1" destOrd="0" presId="urn:microsoft.com/office/officeart/2005/8/layout/cycle2"/>
    <dgm:cxn modelId="{87627696-F36E-9B4F-9EA9-1104FC575E1C}" type="presOf" srcId="{32AA258C-9CAE-5748-B4B5-0D14ECE053BF}" destId="{D2FFE028-F739-754D-98E8-96832D8DB3A6}" srcOrd="0" destOrd="0" presId="urn:microsoft.com/office/officeart/2005/8/layout/cycle2"/>
    <dgm:cxn modelId="{8DD097AD-C3AD-AC4A-8A4D-47D06FB677B6}" type="presOf" srcId="{0E379E7A-0F07-4F48-9031-82A28EC5C0FD}" destId="{A37512C7-89A1-6141-A9E4-27D8B59FED3C}" srcOrd="0" destOrd="0" presId="urn:microsoft.com/office/officeart/2005/8/layout/cycle2"/>
    <dgm:cxn modelId="{0C93A6B4-66EB-CA4E-B6D5-19EEDA2896E0}" type="presOf" srcId="{4F9A8916-110D-1545-A163-DE641FD612CA}" destId="{1E82A8D7-AD71-C146-9F56-BDBA39C635B8}" srcOrd="0" destOrd="0" presId="urn:microsoft.com/office/officeart/2005/8/layout/cycle2"/>
    <dgm:cxn modelId="{40E83AC9-B9DB-2B4E-A7B8-7727219001C0}" type="presOf" srcId="{E3653E8B-253C-3349-A12D-20E553C46F60}" destId="{87219AB9-1A6F-8D4E-BF66-C85033936EEC}" srcOrd="1" destOrd="0" presId="urn:microsoft.com/office/officeart/2005/8/layout/cycle2"/>
    <dgm:cxn modelId="{ABF08CE2-A64C-814D-AEDA-FB39E0545E66}" type="presOf" srcId="{42CE9F75-AF4D-1E46-BC27-DAF4D94736CD}" destId="{A0770614-0D7C-874A-9B49-A4A3D18D1773}" srcOrd="0" destOrd="0" presId="urn:microsoft.com/office/officeart/2005/8/layout/cycle2"/>
    <dgm:cxn modelId="{ECBF1EF3-051F-2645-A127-2DE908C5E16E}" type="presOf" srcId="{9FB1931A-B01A-6C45-A29B-FE9C5B64E590}" destId="{865E7299-973B-3A47-B6B9-83EABB2FFCFA}" srcOrd="0" destOrd="0" presId="urn:microsoft.com/office/officeart/2005/8/layout/cycle2"/>
    <dgm:cxn modelId="{9513C4A4-BAF4-8246-A861-5C2CCA689CF1}" type="presParOf" srcId="{A37512C7-89A1-6141-A9E4-27D8B59FED3C}" destId="{32D072BE-8A1F-F041-B470-14E1684189DF}" srcOrd="0" destOrd="0" presId="urn:microsoft.com/office/officeart/2005/8/layout/cycle2"/>
    <dgm:cxn modelId="{4C4C9467-B9E6-8348-84A9-1D00C93E2B05}" type="presParOf" srcId="{A37512C7-89A1-6141-A9E4-27D8B59FED3C}" destId="{A0770614-0D7C-874A-9B49-A4A3D18D1773}" srcOrd="1" destOrd="0" presId="urn:microsoft.com/office/officeart/2005/8/layout/cycle2"/>
    <dgm:cxn modelId="{1CB82DE1-8F71-DF41-B972-ECAD34DFE8B4}" type="presParOf" srcId="{A0770614-0D7C-874A-9B49-A4A3D18D1773}" destId="{FA0C35E4-EEC6-4A4F-A9F2-3260EC4E0421}" srcOrd="0" destOrd="0" presId="urn:microsoft.com/office/officeart/2005/8/layout/cycle2"/>
    <dgm:cxn modelId="{EA9AF3C0-66E0-FE47-9B63-112067E7DA33}" type="presParOf" srcId="{A37512C7-89A1-6141-A9E4-27D8B59FED3C}" destId="{1E82A8D7-AD71-C146-9F56-BDBA39C635B8}" srcOrd="2" destOrd="0" presId="urn:microsoft.com/office/officeart/2005/8/layout/cycle2"/>
    <dgm:cxn modelId="{2C8F6994-3668-2B47-8D56-E0D3D68AD72F}" type="presParOf" srcId="{A37512C7-89A1-6141-A9E4-27D8B59FED3C}" destId="{865E7299-973B-3A47-B6B9-83EABB2FFCFA}" srcOrd="3" destOrd="0" presId="urn:microsoft.com/office/officeart/2005/8/layout/cycle2"/>
    <dgm:cxn modelId="{32183B60-D55C-B242-9695-B6CEC7189E16}" type="presParOf" srcId="{865E7299-973B-3A47-B6B9-83EABB2FFCFA}" destId="{E90A803C-A793-8945-8623-FADB8750C3E6}" srcOrd="0" destOrd="0" presId="urn:microsoft.com/office/officeart/2005/8/layout/cycle2"/>
    <dgm:cxn modelId="{50CCCFC2-75A8-D649-A8BD-92A6FDD086CE}" type="presParOf" srcId="{A37512C7-89A1-6141-A9E4-27D8B59FED3C}" destId="{D2FFE028-F739-754D-98E8-96832D8DB3A6}" srcOrd="4" destOrd="0" presId="urn:microsoft.com/office/officeart/2005/8/layout/cycle2"/>
    <dgm:cxn modelId="{5C1D9D25-F1DF-164D-BC9D-AEC5FEAF9262}" type="presParOf" srcId="{A37512C7-89A1-6141-A9E4-27D8B59FED3C}" destId="{8524425B-A618-164C-8D86-82C8D59C8C48}" srcOrd="5" destOrd="0" presId="urn:microsoft.com/office/officeart/2005/8/layout/cycle2"/>
    <dgm:cxn modelId="{E5BAE30E-516E-1D4B-BFA9-C2D9CBE3BC3F}" type="presParOf" srcId="{8524425B-A618-164C-8D86-82C8D59C8C48}" destId="{87219AB9-1A6F-8D4E-BF66-C85033936EE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072BE-8A1F-F041-B470-14E1684189DF}">
      <dsp:nvSpPr>
        <dsp:cNvPr id="0" name=""/>
        <dsp:cNvSpPr/>
      </dsp:nvSpPr>
      <dsp:spPr>
        <a:xfrm>
          <a:off x="1703915" y="712"/>
          <a:ext cx="1521008" cy="15210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Prepare Parametrized State (Ansatz)</a:t>
          </a:r>
        </a:p>
      </dsp:txBody>
      <dsp:txXfrm>
        <a:off x="1926661" y="223458"/>
        <a:ext cx="1075516" cy="1075516"/>
      </dsp:txXfrm>
    </dsp:sp>
    <dsp:sp modelId="{A0770614-0D7C-874A-9B49-A4A3D18D1773}">
      <dsp:nvSpPr>
        <dsp:cNvPr id="0" name=""/>
        <dsp:cNvSpPr/>
      </dsp:nvSpPr>
      <dsp:spPr>
        <a:xfrm rot="3600000">
          <a:off x="2827506" y="1483602"/>
          <a:ext cx="404342" cy="51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57832" y="1533744"/>
        <a:ext cx="283039" cy="308004"/>
      </dsp:txXfrm>
    </dsp:sp>
    <dsp:sp modelId="{1E82A8D7-AD71-C146-9F56-BDBA39C635B8}">
      <dsp:nvSpPr>
        <dsp:cNvPr id="0" name=""/>
        <dsp:cNvSpPr/>
      </dsp:nvSpPr>
      <dsp:spPr>
        <a:xfrm>
          <a:off x="2845875" y="1978644"/>
          <a:ext cx="1521008" cy="15210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Compute Energy Using a Quantum Circuit </a:t>
          </a:r>
        </a:p>
      </dsp:txBody>
      <dsp:txXfrm>
        <a:off x="3068621" y="2201390"/>
        <a:ext cx="1075516" cy="1075516"/>
      </dsp:txXfrm>
    </dsp:sp>
    <dsp:sp modelId="{865E7299-973B-3A47-B6B9-83EABB2FFCFA}">
      <dsp:nvSpPr>
        <dsp:cNvPr id="0" name=""/>
        <dsp:cNvSpPr/>
      </dsp:nvSpPr>
      <dsp:spPr>
        <a:xfrm rot="10800000">
          <a:off x="2273691" y="2482479"/>
          <a:ext cx="404342" cy="51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94994" y="2585147"/>
        <a:ext cx="283039" cy="308004"/>
      </dsp:txXfrm>
    </dsp:sp>
    <dsp:sp modelId="{D2FFE028-F739-754D-98E8-96832D8DB3A6}">
      <dsp:nvSpPr>
        <dsp:cNvPr id="0" name=""/>
        <dsp:cNvSpPr/>
      </dsp:nvSpPr>
      <dsp:spPr>
        <a:xfrm>
          <a:off x="561955" y="1978644"/>
          <a:ext cx="1521008" cy="15210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 a Classical Optimizer to Find Better Parameters</a:t>
          </a:r>
        </a:p>
      </dsp:txBody>
      <dsp:txXfrm>
        <a:off x="784701" y="2201390"/>
        <a:ext cx="1075516" cy="1075516"/>
      </dsp:txXfrm>
    </dsp:sp>
    <dsp:sp modelId="{8524425B-A618-164C-8D86-82C8D59C8C48}">
      <dsp:nvSpPr>
        <dsp:cNvPr id="0" name=""/>
        <dsp:cNvSpPr/>
      </dsp:nvSpPr>
      <dsp:spPr>
        <a:xfrm rot="18000000">
          <a:off x="1685546" y="1503423"/>
          <a:ext cx="404342" cy="513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715872" y="1658617"/>
        <a:ext cx="283039" cy="3080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063E0C-9A66-9149-B9E7-A88F568FB7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2A5D0-135F-C742-A2F8-DFB9D9625C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BBC77-A46E-7047-9A39-D8789C6D23DA}" type="datetimeFigureOut">
              <a:rPr lang="en-US" smtClean="0"/>
              <a:t>11/5/21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B22FC7-CEB6-AD40-8715-971E737632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ADF5B-3877-F54F-A562-E52F8D4CB8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7A827-119F-BB4A-8232-7EE9EAC7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1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F328B0B-82C2-774A-AE0B-60629AD0FAD5}" type="datetimeFigureOut">
              <a:rPr lang="en-US" smtClean="0"/>
              <a:t>11/5/21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297180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8"/>
            <a:ext cx="297180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E7637E4-E743-B046-9BDD-19C9817A6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637E4-E743-B046-9BDD-19C9817A630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20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37E4-E743-B046-9BDD-19C9817A630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257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37E4-E743-B046-9BDD-19C9817A63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11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37E4-E743-B046-9BDD-19C9817A63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05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9" t="41995" r="30661" b="41312"/>
          <a:stretch/>
        </p:blipFill>
        <p:spPr>
          <a:xfrm>
            <a:off x="603424" y="703446"/>
            <a:ext cx="2637223" cy="890272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7" y="4787531"/>
            <a:ext cx="336491" cy="195607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 algn="l">
              <a:defRPr lang="en-US" sz="600" b="1" i="0" smtClean="0">
                <a:solidFill>
                  <a:srgbClr val="008AC9"/>
                </a:solidFill>
                <a:latin typeface="Brandon Text Regular" panose="020B0503020203060203" pitchFamily="34" charset="0"/>
                <a:ea typeface="Brandon Text Regular" panose="020B0503020203060203" pitchFamily="34" charset="0"/>
                <a:cs typeface="Brandon Text Regular" panose="020B0503020203060203" pitchFamily="34" charset="0"/>
              </a:defRPr>
            </a:lvl1pPr>
          </a:lstStyle>
          <a:p>
            <a:fld id="{B071A5F3-A4FF-4CEE-8215-C08835B585C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0" name="Text Placeholder 24"/>
          <p:cNvSpPr>
            <a:spLocks noGrp="1"/>
          </p:cNvSpPr>
          <p:nvPr>
            <p:ph type="body" sz="quarter" idx="10"/>
          </p:nvPr>
        </p:nvSpPr>
        <p:spPr bwMode="gray">
          <a:xfrm>
            <a:off x="603883" y="2538754"/>
            <a:ext cx="4759502" cy="1507336"/>
          </a:xfrm>
        </p:spPr>
        <p:txBody>
          <a:bodyPr wrap="square" lIns="91521" tIns="45761" rIns="0" bIns="45761">
            <a:noAutofit/>
          </a:bodyPr>
          <a:lstStyle>
            <a:lvl1pPr marL="0" indent="0">
              <a:lnSpc>
                <a:spcPct val="85000"/>
              </a:lnSpc>
              <a:spcAft>
                <a:spcPts val="1201"/>
              </a:spcAft>
              <a:buFont typeface="Arial" panose="020B0604020202020204" pitchFamily="34" charset="0"/>
              <a:buChar char="​"/>
              <a:defRPr sz="1950" b="0" i="0">
                <a:solidFill>
                  <a:srgbClr val="004375"/>
                </a:solidFill>
                <a:latin typeface="Brandon Text Medium" charset="0"/>
                <a:ea typeface="Brandon Text Medium" charset="0"/>
                <a:cs typeface="Brandon Text Medium" charset="0"/>
              </a:defRPr>
            </a:lvl1pPr>
            <a:lvl2pPr marL="0" indent="0">
              <a:lnSpc>
                <a:spcPct val="85000"/>
              </a:lnSpc>
              <a:spcBef>
                <a:spcPts val="3300"/>
              </a:spcBef>
              <a:buFont typeface="Arial" panose="020B0604020202020204" pitchFamily="34" charset="0"/>
              <a:buChar char="​"/>
              <a:defRPr sz="1350" b="0" i="0">
                <a:solidFill>
                  <a:srgbClr val="008AC9"/>
                </a:solidFill>
                <a:latin typeface="Brandon Text Regular" panose="020B0503020203060203" pitchFamily="34" charset="0"/>
                <a:ea typeface="Brandon Text Regular" panose="020B0503020203060203" pitchFamily="34" charset="0"/>
                <a:cs typeface="Brandon Text Regular" panose="020B0503020203060203" pitchFamily="34" charset="0"/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350" b="0" i="0">
                <a:solidFill>
                  <a:srgbClr val="008AC9"/>
                </a:solidFill>
                <a:latin typeface="Brandon Text Regular" panose="020B0503020203060203" pitchFamily="34" charset="0"/>
                <a:ea typeface="Brandon Text Regular" panose="020B0503020203060203" pitchFamily="34" charset="0"/>
                <a:cs typeface="Brandon Text Regular" panose="020B0503020203060203" pitchFamily="34" charset="0"/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2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200" b="0">
                <a:solidFill>
                  <a:schemeClr val="bg2"/>
                </a:solidFill>
              </a:defRPr>
            </a:lvl5pPr>
          </a:lstStyle>
          <a:p>
            <a:endParaRPr lang="en-US" dirty="0"/>
          </a:p>
          <a:p>
            <a:pPr lvl="1"/>
            <a:r>
              <a:rPr lang="en-US" dirty="0"/>
              <a:t>Presenter Name</a:t>
            </a:r>
          </a:p>
          <a:p>
            <a:pPr lvl="2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3577" y="2538754"/>
            <a:ext cx="4759808" cy="994172"/>
          </a:xfrm>
        </p:spPr>
        <p:txBody>
          <a:bodyPr>
            <a:normAutofit/>
          </a:bodyPr>
          <a:lstStyle>
            <a:lvl1pPr>
              <a:defRPr sz="2100" b="0" i="0">
                <a:solidFill>
                  <a:srgbClr val="004375"/>
                </a:solidFill>
                <a:latin typeface="Brandon Text Medium" charset="0"/>
                <a:ea typeface="Brandon Text Medium" charset="0"/>
                <a:cs typeface="Brandon Text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40647" y="949966"/>
            <a:ext cx="6374777" cy="468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8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058" y="180248"/>
            <a:ext cx="7727643" cy="678596"/>
          </a:xfrm>
        </p:spPr>
        <p:txBody>
          <a:bodyPr wrap="square" lIns="91521">
            <a:noAutofit/>
          </a:bodyPr>
          <a:lstStyle>
            <a:lvl1pPr>
              <a:defRPr sz="2250" b="1" i="0">
                <a:solidFill>
                  <a:srgbClr val="008AC9"/>
                </a:solidFill>
                <a:latin typeface="Brandon Text Medium" panose="020B0603020203060203" pitchFamily="34" charset="0"/>
                <a:ea typeface="Brandon Text Medium" panose="020B0603020203060203" pitchFamily="34" charset="0"/>
                <a:cs typeface="Brandon Text Medium" panose="020B060302020306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667057" y="1300164"/>
            <a:ext cx="3461884" cy="3359944"/>
          </a:xfrm>
        </p:spPr>
        <p:txBody>
          <a:bodyPr wrap="square" lIns="91521">
            <a:noAutofit/>
          </a:bodyPr>
          <a:lstStyle>
            <a:lvl1pPr>
              <a:defRPr sz="1350" b="0" i="0">
                <a:solidFill>
                  <a:srgbClr val="004375"/>
                </a:solidFill>
                <a:latin typeface="+mn-lt"/>
                <a:ea typeface="Brandon Text Regular" charset="0"/>
                <a:cs typeface="Brandon Text Regular" charset="0"/>
              </a:defRPr>
            </a:lvl1pPr>
            <a:lvl2pPr>
              <a:defRPr sz="1050" b="0" i="0">
                <a:solidFill>
                  <a:srgbClr val="004375"/>
                </a:solidFill>
                <a:latin typeface="+mn-lt"/>
                <a:ea typeface="Brandon Text Regular" charset="0"/>
                <a:cs typeface="Brandon Text Regular" charset="0"/>
              </a:defRPr>
            </a:lvl2pPr>
            <a:lvl3pPr>
              <a:defRPr sz="1200" b="0" i="0">
                <a:solidFill>
                  <a:srgbClr val="85939C"/>
                </a:solidFill>
                <a:latin typeface="Brandon Text Regular" charset="0"/>
                <a:ea typeface="Brandon Text Regular" charset="0"/>
                <a:cs typeface="Brandon Text Regular" charset="0"/>
              </a:defRPr>
            </a:lvl3pPr>
            <a:lvl4pPr>
              <a:defRPr sz="1200" b="0" i="0">
                <a:solidFill>
                  <a:srgbClr val="85939C"/>
                </a:solidFill>
                <a:latin typeface="Brandon Text Regular" charset="0"/>
                <a:ea typeface="Brandon Text Regular" charset="0"/>
                <a:cs typeface="Brandon Text Regular" charset="0"/>
              </a:defRPr>
            </a:lvl4pPr>
            <a:lvl5pPr>
              <a:defRPr sz="1200" b="0" i="0">
                <a:solidFill>
                  <a:srgbClr val="85939C"/>
                </a:solidFill>
                <a:latin typeface="Brandon Text Regular" charset="0"/>
                <a:ea typeface="Brandon Text Regular" charset="0"/>
                <a:cs typeface="Brandon Text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667057" y="829815"/>
            <a:ext cx="7727644" cy="300082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50" b="0" i="0">
                <a:solidFill>
                  <a:srgbClr val="00BDF3"/>
                </a:solidFill>
                <a:latin typeface="Brandon Text Medium" panose="020B0603020203060203" pitchFamily="34" charset="0"/>
                <a:ea typeface="Brandon Text Medium" panose="020B0603020203060203" pitchFamily="34" charset="0"/>
                <a:cs typeface="Brandon Text Medium" panose="020B0603020203060203" pitchFamily="34" charset="0"/>
              </a:defRPr>
            </a:lvl1pPr>
            <a:lvl2pPr marL="343206" indent="0">
              <a:buNone/>
              <a:defRPr sz="1500" b="1"/>
            </a:lvl2pPr>
            <a:lvl3pPr marL="686412" indent="0">
              <a:buNone/>
              <a:defRPr sz="1425" b="1"/>
            </a:lvl3pPr>
            <a:lvl4pPr marL="1029617" indent="0">
              <a:buNone/>
              <a:defRPr sz="1200" b="1"/>
            </a:lvl4pPr>
            <a:lvl5pPr marL="1372823" indent="0">
              <a:buNone/>
              <a:defRPr sz="1200" b="1"/>
            </a:lvl5pPr>
            <a:lvl6pPr marL="1716029" indent="0">
              <a:buNone/>
              <a:defRPr sz="1200" b="1"/>
            </a:lvl6pPr>
            <a:lvl7pPr marL="2059235" indent="0">
              <a:buNone/>
              <a:defRPr sz="1200" b="1"/>
            </a:lvl7pPr>
            <a:lvl8pPr marL="2402440" indent="0">
              <a:buNone/>
              <a:defRPr sz="1200" b="1"/>
            </a:lvl8pPr>
            <a:lvl9pPr marL="2745646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9" t="41995" r="30661" b="41312"/>
          <a:stretch/>
        </p:blipFill>
        <p:spPr>
          <a:xfrm>
            <a:off x="8100888" y="4676763"/>
            <a:ext cx="793800" cy="267971"/>
          </a:xfrm>
          <a:prstGeom prst="rect">
            <a:avLst/>
          </a:prstGeom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7" y="4787531"/>
            <a:ext cx="336491" cy="195607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 algn="l">
              <a:defRPr lang="en-US" sz="600" b="1" i="0" smtClean="0">
                <a:solidFill>
                  <a:srgbClr val="008AC9"/>
                </a:solidFill>
                <a:latin typeface="Brandon Text Regular" panose="020B0503020203060203" pitchFamily="34" charset="0"/>
                <a:ea typeface="Brandon Text Regular" panose="020B0503020203060203" pitchFamily="34" charset="0"/>
                <a:cs typeface="Brandon Text Regular" panose="020B0503020203060203" pitchFamily="34" charset="0"/>
              </a:defRPr>
            </a:lvl1pPr>
          </a:lstStyle>
          <a:p>
            <a:fld id="{B071A5F3-A4FF-4CEE-8215-C08835B585C1}" type="slidenum">
              <a:rPr lang="uk-UA" smtClean="0"/>
              <a:pPr/>
              <a:t>‹#›</a:t>
            </a:fld>
            <a:endParaRPr lang="uk-UA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836582579"/>
              </p:ext>
            </p:extLst>
          </p:nvPr>
        </p:nvGraphicFramePr>
        <p:xfrm>
          <a:off x="4466748" y="1306500"/>
          <a:ext cx="3875975" cy="3359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2491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004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67057" y="1939771"/>
            <a:ext cx="6540194" cy="1102519"/>
          </a:xfrm>
        </p:spPr>
        <p:txBody>
          <a:bodyPr wrap="square" lIns="91521" tIns="45761" rIns="0" bIns="45761">
            <a:noAutofit/>
          </a:bodyPr>
          <a:lstStyle>
            <a:lvl1pPr algn="l">
              <a:lnSpc>
                <a:spcPct val="95000"/>
              </a:lnSpc>
              <a:defRPr sz="3300" b="1" i="0">
                <a:solidFill>
                  <a:schemeClr val="bg1"/>
                </a:solidFill>
                <a:latin typeface="Brandon Text Medium" panose="020B0603020203060203" pitchFamily="34" charset="0"/>
                <a:ea typeface="Brandon Text Medium" panose="020B0603020203060203" pitchFamily="34" charset="0"/>
                <a:cs typeface="Brandon Text Medium" panose="020B060302020306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67057" y="3062570"/>
            <a:ext cx="4759502" cy="1507336"/>
          </a:xfrm>
        </p:spPr>
        <p:txBody>
          <a:bodyPr wrap="square" lIns="91521" tIns="45761" rIns="0" bIns="45761">
            <a:noAutofit/>
          </a:bodyPr>
          <a:lstStyle>
            <a:lvl1pPr marL="0" indent="0">
              <a:lnSpc>
                <a:spcPct val="85000"/>
              </a:lnSpc>
              <a:spcAft>
                <a:spcPts val="1201"/>
              </a:spcAft>
              <a:buFont typeface="Arial" panose="020B0604020202020204" pitchFamily="34" charset="0"/>
              <a:buChar char="​"/>
              <a:defRPr sz="1950" b="0" i="0">
                <a:solidFill>
                  <a:srgbClr val="00BDF3"/>
                </a:solidFill>
                <a:latin typeface="Brandon Text Medium" charset="0"/>
                <a:ea typeface="Brandon Text Medium" charset="0"/>
                <a:cs typeface="Brandon Text Medium" charset="0"/>
              </a:defRPr>
            </a:lvl1pPr>
            <a:lvl2pPr marL="0" indent="0">
              <a:lnSpc>
                <a:spcPct val="85000"/>
              </a:lnSpc>
              <a:spcBef>
                <a:spcPts val="3300"/>
              </a:spcBef>
              <a:buFont typeface="Arial" panose="020B0604020202020204" pitchFamily="34" charset="0"/>
              <a:buChar char="​"/>
              <a:defRPr sz="1350" b="0" i="0">
                <a:solidFill>
                  <a:srgbClr val="D1D7DA"/>
                </a:solidFill>
                <a:latin typeface="Brandon Text Regular" panose="020B0503020203060203" pitchFamily="34" charset="0"/>
                <a:ea typeface="Brandon Text Regular" panose="020B0503020203060203" pitchFamily="34" charset="0"/>
                <a:cs typeface="Brandon Text Regular" panose="020B0503020203060203" pitchFamily="34" charset="0"/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350" b="0" i="0">
                <a:solidFill>
                  <a:srgbClr val="D1D7DA"/>
                </a:solidFill>
                <a:latin typeface="Brandon Text Regular" panose="020B0503020203060203" pitchFamily="34" charset="0"/>
                <a:ea typeface="Brandon Text Regular" panose="020B0503020203060203" pitchFamily="34" charset="0"/>
                <a:cs typeface="Brandon Text Regular" panose="020B0503020203060203" pitchFamily="34" charset="0"/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2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200" b="0">
                <a:solidFill>
                  <a:schemeClr val="bg2"/>
                </a:solidFill>
              </a:defRPr>
            </a:lvl5pPr>
          </a:lstStyle>
          <a:p>
            <a:r>
              <a:rPr lang="en-US" dirty="0"/>
              <a:t>Subtitle text goes here</a:t>
            </a:r>
          </a:p>
          <a:p>
            <a:pPr lvl="1"/>
            <a:r>
              <a:rPr lang="en-US" dirty="0"/>
              <a:t>Presenter Name</a:t>
            </a:r>
          </a:p>
          <a:p>
            <a:pPr lvl="2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5" t="42469" r="31301" b="42839"/>
          <a:stretch/>
        </p:blipFill>
        <p:spPr>
          <a:xfrm>
            <a:off x="8116018" y="4683066"/>
            <a:ext cx="772320" cy="236872"/>
          </a:xfrm>
          <a:prstGeom prst="rect">
            <a:avLst/>
          </a:prstGeom>
        </p:spPr>
      </p:pic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7" y="4787531"/>
            <a:ext cx="336491" cy="195607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 algn="l">
              <a:defRPr lang="en-US" sz="600" b="1" i="0" smtClean="0">
                <a:solidFill>
                  <a:srgbClr val="008AC9"/>
                </a:solidFill>
                <a:latin typeface="Brandon Text Regular" panose="020B0503020203060203" pitchFamily="34" charset="0"/>
                <a:ea typeface="Brandon Text Regular" panose="020B0503020203060203" pitchFamily="34" charset="0"/>
                <a:cs typeface="Brandon Text Regular" panose="020B0503020203060203" pitchFamily="34" charset="0"/>
              </a:defRPr>
            </a:lvl1pPr>
          </a:lstStyle>
          <a:p>
            <a:fld id="{B071A5F3-A4FF-4CEE-8215-C08835B585C1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6" t="50768" r="43635" b="18395"/>
          <a:stretch/>
        </p:blipFill>
        <p:spPr>
          <a:xfrm>
            <a:off x="4000501" y="0"/>
            <a:ext cx="5143499" cy="26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9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  <p15:guide id="2" pos="374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058" y="180248"/>
            <a:ext cx="7727643" cy="678596"/>
          </a:xfrm>
        </p:spPr>
        <p:txBody>
          <a:bodyPr wrap="square" lIns="91521">
            <a:noAutofit/>
          </a:bodyPr>
          <a:lstStyle>
            <a:lvl1pPr>
              <a:defRPr sz="2250" b="1" i="0">
                <a:solidFill>
                  <a:srgbClr val="008AC9"/>
                </a:solidFill>
                <a:latin typeface="Brandon Text Medium" panose="020B0603020203060203" pitchFamily="34" charset="0"/>
                <a:ea typeface="Brandon Text Medium" panose="020B0603020203060203" pitchFamily="34" charset="0"/>
                <a:cs typeface="Brandon Text Medium" panose="020B060302020306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667058" y="1300164"/>
            <a:ext cx="7727643" cy="3359944"/>
          </a:xfrm>
        </p:spPr>
        <p:txBody>
          <a:bodyPr wrap="square" lIns="91521">
            <a:noAutofit/>
          </a:bodyPr>
          <a:lstStyle>
            <a:lvl1pPr marL="0" indent="0">
              <a:buNone/>
              <a:defRPr sz="1650" b="0" i="0">
                <a:solidFill>
                  <a:srgbClr val="004375"/>
                </a:solidFill>
                <a:latin typeface="+mn-lt"/>
                <a:ea typeface="Brandon Text Regular" charset="0"/>
                <a:cs typeface="Brandon Text Regular" charset="0"/>
              </a:defRPr>
            </a:lvl1pPr>
            <a:lvl2pPr marL="342900" indent="0">
              <a:buNone/>
              <a:defRPr sz="1350" b="0" i="0">
                <a:solidFill>
                  <a:srgbClr val="004375"/>
                </a:solidFill>
                <a:latin typeface="Brandon Text Regular" charset="0"/>
                <a:ea typeface="Brandon Text Regular" charset="0"/>
                <a:cs typeface="Brandon Text Regular" charset="0"/>
              </a:defRPr>
            </a:lvl2pPr>
            <a:lvl3pPr marL="685800" indent="0">
              <a:buNone/>
              <a:defRPr sz="1200" b="0" i="0">
                <a:solidFill>
                  <a:srgbClr val="85939C"/>
                </a:solidFill>
                <a:latin typeface="Brandon Text Regular" charset="0"/>
                <a:ea typeface="Brandon Text Regular" charset="0"/>
                <a:cs typeface="Brandon Text Regular" charset="0"/>
              </a:defRPr>
            </a:lvl3pPr>
            <a:lvl4pPr marL="1028700" indent="0">
              <a:buNone/>
              <a:defRPr sz="1200" b="0" i="0">
                <a:solidFill>
                  <a:srgbClr val="85939C"/>
                </a:solidFill>
                <a:latin typeface="Brandon Text Regular" charset="0"/>
                <a:ea typeface="Brandon Text Regular" charset="0"/>
                <a:cs typeface="Brandon Text Regular" charset="0"/>
              </a:defRPr>
            </a:lvl4pPr>
            <a:lvl5pPr marL="1371600" indent="0">
              <a:buNone/>
              <a:defRPr sz="1200" b="0" i="0">
                <a:solidFill>
                  <a:srgbClr val="85939C"/>
                </a:solidFill>
                <a:latin typeface="Brandon Text Regular" charset="0"/>
                <a:ea typeface="Brandon Text Regular" charset="0"/>
                <a:cs typeface="Brandon Text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667057" y="829815"/>
            <a:ext cx="7727644" cy="300082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350" b="0" i="0">
                <a:solidFill>
                  <a:srgbClr val="00BDF3"/>
                </a:solidFill>
                <a:latin typeface="Brandon Text Medium" panose="020B0603020203060203" pitchFamily="34" charset="0"/>
                <a:ea typeface="Brandon Text Medium" panose="020B0603020203060203" pitchFamily="34" charset="0"/>
                <a:cs typeface="Brandon Text Medium" panose="020B0603020203060203" pitchFamily="34" charset="0"/>
              </a:defRPr>
            </a:lvl1pPr>
            <a:lvl2pPr marL="343206" indent="0">
              <a:buNone/>
              <a:defRPr sz="1500" b="1"/>
            </a:lvl2pPr>
            <a:lvl3pPr marL="686412" indent="0">
              <a:buNone/>
              <a:defRPr sz="1425" b="1"/>
            </a:lvl3pPr>
            <a:lvl4pPr marL="1029617" indent="0">
              <a:buNone/>
              <a:defRPr sz="1200" b="1"/>
            </a:lvl4pPr>
            <a:lvl5pPr marL="1372823" indent="0">
              <a:buNone/>
              <a:defRPr sz="1200" b="1"/>
            </a:lvl5pPr>
            <a:lvl6pPr marL="1716029" indent="0">
              <a:buNone/>
              <a:defRPr sz="1200" b="1"/>
            </a:lvl6pPr>
            <a:lvl7pPr marL="2059235" indent="0">
              <a:buNone/>
              <a:defRPr sz="1200" b="1"/>
            </a:lvl7pPr>
            <a:lvl8pPr marL="2402440" indent="0">
              <a:buNone/>
              <a:defRPr sz="1200" b="1"/>
            </a:lvl8pPr>
            <a:lvl9pPr marL="2745646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9" t="41995" r="30661" b="41312"/>
          <a:stretch/>
        </p:blipFill>
        <p:spPr>
          <a:xfrm>
            <a:off x="8100888" y="4676763"/>
            <a:ext cx="793800" cy="267971"/>
          </a:xfrm>
          <a:prstGeom prst="rect">
            <a:avLst/>
          </a:prstGeom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7" y="4787531"/>
            <a:ext cx="336491" cy="195607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 algn="l">
              <a:defRPr lang="en-US" sz="600" b="1" i="0" smtClean="0">
                <a:solidFill>
                  <a:srgbClr val="008AC9"/>
                </a:solidFill>
                <a:latin typeface="Brandon Text Bold" charset="0"/>
                <a:ea typeface="Brandon Text Bold" charset="0"/>
                <a:cs typeface="Brandon Text Bold" charset="0"/>
              </a:defRPr>
            </a:lvl1pPr>
          </a:lstStyle>
          <a:p>
            <a:fld id="{B071A5F3-A4FF-4CEE-8215-C08835B585C1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9390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2" y="0"/>
            <a:ext cx="9143999" cy="5143500"/>
          </a:xfrm>
          <a:prstGeom prst="rect">
            <a:avLst/>
          </a:prstGeom>
          <a:solidFill>
            <a:srgbClr val="004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67057" y="1939772"/>
            <a:ext cx="6540194" cy="1102519"/>
          </a:xfrm>
        </p:spPr>
        <p:txBody>
          <a:bodyPr wrap="square" lIns="91521" tIns="45761" rIns="0" bIns="45761">
            <a:noAutofit/>
          </a:bodyPr>
          <a:lstStyle>
            <a:lvl1pPr algn="l">
              <a:lnSpc>
                <a:spcPct val="95000"/>
              </a:lnSpc>
              <a:defRPr sz="3300" b="1" i="0">
                <a:solidFill>
                  <a:schemeClr val="bg1"/>
                </a:solidFill>
                <a:latin typeface="Brandon Text Medium" panose="020B0603020203060203" pitchFamily="34" charset="0"/>
                <a:ea typeface="Brandon Text Medium" panose="020B0603020203060203" pitchFamily="34" charset="0"/>
                <a:cs typeface="Brandon Text Medium" panose="020B060302020306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67057" y="3062570"/>
            <a:ext cx="4759502" cy="1507336"/>
          </a:xfrm>
        </p:spPr>
        <p:txBody>
          <a:bodyPr wrap="square" lIns="91521" tIns="45761" rIns="0" bIns="45761">
            <a:noAutofit/>
          </a:bodyPr>
          <a:lstStyle>
            <a:lvl1pPr marL="0" indent="0">
              <a:lnSpc>
                <a:spcPct val="85000"/>
              </a:lnSpc>
              <a:spcAft>
                <a:spcPts val="1201"/>
              </a:spcAft>
              <a:buFont typeface="Arial" panose="020B0604020202020204" pitchFamily="34" charset="0"/>
              <a:buChar char="​"/>
              <a:defRPr sz="1950" b="0" i="0">
                <a:solidFill>
                  <a:srgbClr val="00BDF3"/>
                </a:solidFill>
                <a:latin typeface="Brandon Text Medium" charset="0"/>
                <a:ea typeface="Brandon Text Medium" charset="0"/>
                <a:cs typeface="Brandon Text Medium" charset="0"/>
              </a:defRPr>
            </a:lvl1pPr>
            <a:lvl2pPr marL="0" indent="0">
              <a:lnSpc>
                <a:spcPct val="85000"/>
              </a:lnSpc>
              <a:spcBef>
                <a:spcPts val="3300"/>
              </a:spcBef>
              <a:buFont typeface="Arial" panose="020B0604020202020204" pitchFamily="34" charset="0"/>
              <a:buChar char="​"/>
              <a:defRPr sz="1350" b="0" i="0">
                <a:solidFill>
                  <a:srgbClr val="D1D7DA"/>
                </a:solidFill>
                <a:latin typeface="Brandon Text Regular" panose="020B0503020203060203" pitchFamily="34" charset="0"/>
                <a:ea typeface="Brandon Text Regular" panose="020B0503020203060203" pitchFamily="34" charset="0"/>
                <a:cs typeface="Brandon Text Regular" panose="020B0503020203060203" pitchFamily="34" charset="0"/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350" b="0" i="0">
                <a:solidFill>
                  <a:srgbClr val="D1D7DA"/>
                </a:solidFill>
                <a:latin typeface="Brandon Text Regular" panose="020B0503020203060203" pitchFamily="34" charset="0"/>
                <a:ea typeface="Brandon Text Regular" panose="020B0503020203060203" pitchFamily="34" charset="0"/>
                <a:cs typeface="Brandon Text Regular" panose="020B0503020203060203" pitchFamily="34" charset="0"/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2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200" b="0">
                <a:solidFill>
                  <a:schemeClr val="bg2"/>
                </a:solidFill>
              </a:defRPr>
            </a:lvl5pPr>
          </a:lstStyle>
          <a:p>
            <a:r>
              <a:rPr lang="en-US" dirty="0"/>
              <a:t>Subtitle text goes here</a:t>
            </a:r>
          </a:p>
          <a:p>
            <a:pPr lvl="1"/>
            <a:r>
              <a:rPr lang="en-US" dirty="0"/>
              <a:t>Presenter Name</a:t>
            </a:r>
          </a:p>
          <a:p>
            <a:pPr lvl="2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5" t="42469" r="31301" b="42839"/>
          <a:stretch/>
        </p:blipFill>
        <p:spPr>
          <a:xfrm>
            <a:off x="8116018" y="4683066"/>
            <a:ext cx="772320" cy="236872"/>
          </a:xfrm>
          <a:prstGeom prst="rect">
            <a:avLst/>
          </a:prstGeom>
        </p:spPr>
      </p:pic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0868" y="4787532"/>
            <a:ext cx="336491" cy="195607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 algn="l">
              <a:defRPr lang="en-US" sz="600" b="1" i="0" smtClean="0">
                <a:solidFill>
                  <a:srgbClr val="008AC9"/>
                </a:solidFill>
                <a:latin typeface="Brandon Text Regular" panose="020B0503020203060203" pitchFamily="34" charset="0"/>
                <a:ea typeface="Brandon Text Regular" panose="020B0503020203060203" pitchFamily="34" charset="0"/>
                <a:cs typeface="Brandon Text Regular" panose="020B0503020203060203" pitchFamily="34" charset="0"/>
              </a:defRPr>
            </a:lvl1pPr>
          </a:lstStyle>
          <a:p>
            <a:fld id="{B071A5F3-A4FF-4CEE-8215-C08835B585C1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6" t="50768" r="43635" b="18395"/>
          <a:stretch/>
        </p:blipFill>
        <p:spPr>
          <a:xfrm>
            <a:off x="4000502" y="0"/>
            <a:ext cx="5143499" cy="26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4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  <p15:guide id="2" pos="374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7CEAD-E371-0B49-A543-B4D6B97BECF5}" type="datetime1">
              <a:rPr lang="en-GB" smtClean="0"/>
              <a:t>05/11/2021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2016 1QB Information Technologies. All rights reserved.	            STRICTLY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301CB-A436-354D-916E-E8F67EF22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22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4" r:id="rId2"/>
    <p:sldLayoutId id="2147483679" r:id="rId3"/>
    <p:sldLayoutId id="2147483680" r:id="rId4"/>
    <p:sldLayoutId id="2147483685" r:id="rId5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w.milne@1qbit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anish.verma@1qbit.co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34806" y="3034603"/>
            <a:ext cx="8274388" cy="964641"/>
          </a:xfrm>
        </p:spPr>
        <p:txBody>
          <a:bodyPr/>
          <a:lstStyle/>
          <a:p>
            <a:r>
              <a:rPr lang="en-US" dirty="0"/>
              <a:t>Portfolio Optimization using </a:t>
            </a:r>
            <a:r>
              <a:rPr lang="en-US" dirty="0" err="1"/>
              <a:t>qiskit</a:t>
            </a:r>
            <a:r>
              <a:rPr lang="en-US" dirty="0"/>
              <a:t> and Quantum Algorithms</a:t>
            </a:r>
            <a:endParaRPr lang="en-US" dirty="0">
              <a:latin typeface="Brandon Text Medium" panose="020B0603020203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38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Variational Quantum </a:t>
            </a:r>
            <a:r>
              <a:rPr lang="en-US" sz="2400" dirty="0" err="1"/>
              <a:t>Eigensolver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1F3637-86B8-2742-9F51-A1E909A04743}"/>
              </a:ext>
            </a:extLst>
          </p:cNvPr>
          <p:cNvSpPr/>
          <p:nvPr/>
        </p:nvSpPr>
        <p:spPr>
          <a:xfrm>
            <a:off x="914219" y="943533"/>
            <a:ext cx="7606326" cy="1028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The choice of Ansatz dictates the accuracy of your results, and the efficiency of your algorithm.</a:t>
            </a:r>
          </a:p>
          <a:p>
            <a:pPr marL="285750" lvl="0" indent="-28575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The choice is limited by hardware capabilities.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AB5BDC37-ABB0-2743-9998-AED95979D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2395693"/>
            <a:ext cx="78613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45CE6-78C5-0A46-8F2F-AA3C33530D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87099" y="1076156"/>
            <a:ext cx="6369802" cy="2991187"/>
          </a:xfrm>
        </p:spPr>
        <p:txBody>
          <a:bodyPr/>
          <a:lstStyle/>
          <a:p>
            <a:pPr algn="ctr"/>
            <a:r>
              <a:rPr lang="en-US" sz="5400" b="1" dirty="0">
                <a:latin typeface="Brandon Text Regular" panose="020B0503020203060203" pitchFamily="34" charset="77"/>
              </a:rPr>
              <a:t>Quantum Approximation Optimization Algorithm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154A1-9C8E-284F-B9F2-EA08EC4AD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2007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Quantum Approximation Optimization Algorithm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12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/>
              <p:nvPr/>
            </p:nvSpPr>
            <p:spPr>
              <a:xfrm>
                <a:off x="914219" y="943533"/>
                <a:ext cx="7606326" cy="3570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>
                  <a:lnSpc>
                    <a:spcPct val="90000"/>
                  </a:lnSpc>
                  <a:spcBef>
                    <a:spcPts val="750"/>
                  </a:spcBef>
                  <a:buFont typeface="Arial" charset="0"/>
                  <a:buChar char="•"/>
                </a:pPr>
                <a:r>
                  <a:rPr lang="en-CA" sz="2000" dirty="0">
                    <a:solidFill>
                      <a:srgbClr val="004375"/>
                    </a:solidFill>
                    <a:latin typeface="Brandon Text Regular" charset="0"/>
                  </a:rPr>
                  <a:t>A hybrid algorithm that relies on the variational principle, like VQE. The Hamiltonian directly informs the Ansatz from the beginning.</a:t>
                </a:r>
              </a:p>
              <a:p>
                <a:pPr lvl="0">
                  <a:lnSpc>
                    <a:spcPct val="90000"/>
                  </a:lnSpc>
                  <a:spcBef>
                    <a:spcPts val="7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20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CA" sz="20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CA" sz="20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sz="20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CA" sz="20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0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CA" sz="20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CA" sz="2000" b="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20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0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0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20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0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0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sz="20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CA" sz="20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0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0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20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0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0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20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CA" sz="200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p>
                        <m:sSupPr>
                          <m:ctrlPr>
                            <a:rPr lang="en-CA" sz="20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0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0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20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0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0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sz="20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CA" sz="20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0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0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0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20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0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0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20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"/>
                          <m:endChr m:val="⟩"/>
                          <m:ctrlPr>
                            <a:rPr lang="en-CA" sz="20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CA" sz="20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0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20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285750" lvl="0" indent="-285750">
                  <a:lnSpc>
                    <a:spcPct val="90000"/>
                  </a:lnSpc>
                  <a:spcBef>
                    <a:spcPts val="75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smtClean="0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2000" b="0" i="1" smtClean="0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CA" sz="2000" dirty="0">
                    <a:solidFill>
                      <a:srgbClr val="004375"/>
                    </a:solidFill>
                    <a:latin typeface="Brandon Text Regular" charset="0"/>
                  </a:rPr>
                  <a:t> is the Hamiltonian that corresponds to the optimization problem.</a:t>
                </a:r>
              </a:p>
              <a:p>
                <a:pPr marL="285750" lvl="0" indent="-285750">
                  <a:lnSpc>
                    <a:spcPct val="90000"/>
                  </a:lnSpc>
                  <a:spcBef>
                    <a:spcPts val="75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smtClean="0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2000" b="0" i="1" smtClean="0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CA" sz="2000" dirty="0">
                    <a:solidFill>
                      <a:srgbClr val="004375"/>
                    </a:solidFill>
                    <a:latin typeface="Brandon Text Regular" charset="0"/>
                  </a:rPr>
                  <a:t> is a mixer Hamiltonian, which acts to entangle the qubits involved.</a:t>
                </a:r>
              </a:p>
              <a:p>
                <a:pPr marL="285750" lvl="0" indent="-285750">
                  <a:lnSpc>
                    <a:spcPct val="90000"/>
                  </a:lnSpc>
                  <a:spcBef>
                    <a:spcPts val="750"/>
                  </a:spcBef>
                  <a:buFont typeface="Arial" charset="0"/>
                  <a:buChar char="•"/>
                </a:pPr>
                <a:r>
                  <a:rPr lang="en-CA" sz="2000" dirty="0">
                    <a:solidFill>
                      <a:srgbClr val="004375"/>
                    </a:solidFill>
                    <a:latin typeface="Brandon Text Regular" charset="0"/>
                  </a:rPr>
                  <a:t>In applying this, you’ll need to create several layers, defined by a parameter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A" sz="2000" dirty="0">
                    <a:solidFill>
                      <a:srgbClr val="004375"/>
                    </a:solidFill>
                    <a:latin typeface="Brandon Text Regular" charset="0"/>
                  </a:rPr>
                  <a:t>.</a:t>
                </a:r>
              </a:p>
              <a:p>
                <a:pPr marL="285750" lvl="0" indent="-285750">
                  <a:lnSpc>
                    <a:spcPct val="90000"/>
                  </a:lnSpc>
                  <a:spcBef>
                    <a:spcPts val="750"/>
                  </a:spcBef>
                  <a:buFont typeface="Arial" charset="0"/>
                  <a:buChar char="•"/>
                </a:pPr>
                <a:endParaRPr lang="en-CA" sz="2000" dirty="0">
                  <a:solidFill>
                    <a:srgbClr val="004375"/>
                  </a:solidFill>
                  <a:latin typeface="Brandon Text Regular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19" y="943533"/>
                <a:ext cx="7606326" cy="3570529"/>
              </a:xfrm>
              <a:prstGeom prst="rect">
                <a:avLst/>
              </a:prstGeom>
              <a:blipFill>
                <a:blip r:embed="rId2"/>
                <a:stretch>
                  <a:fillRect l="-667" t="-1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7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45CE6-78C5-0A46-8F2F-AA3C33530D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87099" y="2221420"/>
            <a:ext cx="6369802" cy="700660"/>
          </a:xfrm>
        </p:spPr>
        <p:txBody>
          <a:bodyPr/>
          <a:lstStyle/>
          <a:p>
            <a:pPr algn="ctr"/>
            <a:r>
              <a:rPr lang="en-US" sz="5400" b="1" dirty="0">
                <a:latin typeface="Brandon Text Regular" panose="020B0503020203060203" pitchFamily="34" charset="77"/>
              </a:rPr>
              <a:t>Some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154A1-9C8E-284F-B9F2-EA08EC4AD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768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154A1-9C8E-284F-B9F2-EA08EC4AD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4" name="Google Shape;172;p23">
            <a:extLst>
              <a:ext uri="{FF2B5EF4-FFF2-40B4-BE49-F238E27FC236}">
                <a16:creationId xmlns:a16="http://schemas.microsoft.com/office/drawing/2014/main" id="{F1BAEE1E-9B19-E94C-B270-79883A85D8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7058" y="180248"/>
            <a:ext cx="7727643" cy="678596"/>
          </a:xfrm>
          <a:prstGeom prst="rect">
            <a:avLst/>
          </a:prstGeom>
        </p:spPr>
        <p:txBody>
          <a:bodyPr spcFirstLastPara="1" vert="horz" wrap="square" lIns="68625" tIns="34275" rIns="68569" bIns="34275" rtlCol="0" anchor="ctr" anchorCtr="0">
            <a:noAutofit/>
          </a:bodyPr>
          <a:lstStyle/>
          <a:p>
            <a:r>
              <a:rPr lang="en-US">
                <a:latin typeface="Brandon Text Regular" panose="020B0503020203060203" pitchFamily="34" charset="77"/>
              </a:rPr>
              <a:t>Results</a:t>
            </a:r>
            <a:endParaRPr lang="en-US" sz="1200" dirty="0">
              <a:latin typeface="Brandon Text Regular" panose="020B0503020203060203" pitchFamily="34" charset="77"/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A6EF9391-EB42-6545-B832-88EDC021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56" y="626315"/>
            <a:ext cx="3104227" cy="2174979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38D1B912-C569-004E-AD68-ACEC6E8EC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118" y="626315"/>
            <a:ext cx="3104228" cy="2174979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C1CC2C7-0D21-5944-BEB4-EFD341E17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767" y="2746977"/>
            <a:ext cx="3476465" cy="22324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FF1E20-2DC0-2547-BC3A-94221CBA9863}"/>
              </a:ext>
            </a:extLst>
          </p:cNvPr>
          <p:cNvSpPr txBox="1"/>
          <p:nvPr/>
        </p:nvSpPr>
        <p:spPr>
          <a:xfrm>
            <a:off x="767407" y="1529987"/>
            <a:ext cx="4821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VQE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F6DF0-E4B2-B448-8E08-8480B55079D7}"/>
              </a:ext>
            </a:extLst>
          </p:cNvPr>
          <p:cNvSpPr txBox="1"/>
          <p:nvPr/>
        </p:nvSpPr>
        <p:spPr>
          <a:xfrm>
            <a:off x="7849837" y="1529987"/>
            <a:ext cx="6120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QAOA</a:t>
            </a:r>
          </a:p>
        </p:txBody>
      </p:sp>
    </p:spTree>
    <p:extLst>
      <p:ext uri="{BB962C8B-B14F-4D97-AF65-F5344CB8AC3E}">
        <p14:creationId xmlns:p14="http://schemas.microsoft.com/office/powerpoint/2010/main" val="125985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9113" y="3308620"/>
            <a:ext cx="7451188" cy="1478911"/>
          </a:xfrm>
        </p:spPr>
        <p:txBody>
          <a:bodyPr/>
          <a:lstStyle/>
          <a:p>
            <a:pPr>
              <a:buNone/>
            </a:pPr>
            <a:r>
              <a:rPr lang="en-CA" sz="2700" dirty="0">
                <a:solidFill>
                  <a:schemeClr val="bg1"/>
                </a:solidFill>
              </a:rPr>
              <a:t>The Academic Collaboration in Finance Program</a:t>
            </a:r>
          </a:p>
          <a:p>
            <a:pPr>
              <a:buNone/>
            </a:pPr>
            <a:r>
              <a:rPr lang="en-CA" sz="1600" dirty="0">
                <a:solidFill>
                  <a:schemeClr val="bg1"/>
                </a:solidFill>
              </a:rPr>
              <a:t>For more information, </a:t>
            </a:r>
            <a:r>
              <a:rPr lang="en-CA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Brandon Text Regular" charset="0"/>
                <a:ea typeface="+mn-ea"/>
                <a:cs typeface="+mn-cs"/>
              </a:rPr>
              <a:t>email:</a:t>
            </a:r>
            <a:r>
              <a:rPr lang="en-CA" sz="1600" dirty="0">
                <a:solidFill>
                  <a:schemeClr val="bg1"/>
                </a:solidFill>
              </a:rPr>
              <a:t> </a:t>
            </a:r>
            <a:r>
              <a:rPr lang="en-CA" sz="1600" dirty="0">
                <a:solidFill>
                  <a:schemeClr val="bg1"/>
                </a:solidFill>
                <a:hlinkClick r:id="rId3"/>
              </a:rPr>
              <a:t>andrew.milne@1qbit.com</a:t>
            </a:r>
            <a:r>
              <a:rPr lang="en-CA" sz="1600" dirty="0">
                <a:solidFill>
                  <a:schemeClr val="bg1"/>
                </a:solidFill>
              </a:rPr>
              <a:t>, </a:t>
            </a:r>
            <a:r>
              <a:rPr lang="en-CA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Brandon Text Regular" charset="0"/>
                <a:ea typeface="+mn-ea"/>
                <a:cs typeface="+mn-cs"/>
                <a:hlinkClick r:id="rId4"/>
              </a:rPr>
              <a:t>anish.verma@1qbit.com</a:t>
            </a:r>
            <a:endParaRPr lang="en-CA" sz="1800" dirty="0">
              <a:solidFill>
                <a:schemeClr val="accent4">
                  <a:lumMod val="60000"/>
                  <a:lumOff val="40000"/>
                </a:schemeClr>
              </a:solidFill>
              <a:latin typeface="Brandon Text Regular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6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Hamiltonian: From Classical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16</a:t>
            </a:fld>
            <a:endParaRPr lang="uk-U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/>
              <p:nvPr/>
            </p:nvSpPr>
            <p:spPr>
              <a:xfrm>
                <a:off x="914219" y="943533"/>
                <a:ext cx="7606326" cy="31354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>
                  <a:lnSpc>
                    <a:spcPct val="90000"/>
                  </a:lnSpc>
                  <a:spcBef>
                    <a:spcPts val="750"/>
                  </a:spcBef>
                  <a:buFont typeface="Arial" charset="0"/>
                  <a:buChar char="•"/>
                </a:pPr>
                <a:r>
                  <a:rPr lang="en-CA" sz="1600" dirty="0">
                    <a:solidFill>
                      <a:srgbClr val="004375"/>
                    </a:solidFill>
                    <a:latin typeface="Brandon Text Regular" charset="0"/>
                  </a:rPr>
                  <a:t>We can describe the Hamiltonian of a simple system as the sum of the kinetic energy and the potential energy.</a:t>
                </a:r>
              </a:p>
              <a:p>
                <a:pPr marL="285750" lvl="0" indent="-285750">
                  <a:lnSpc>
                    <a:spcPct val="90000"/>
                  </a:lnSpc>
                  <a:spcBef>
                    <a:spcPts val="750"/>
                  </a:spcBef>
                  <a:buFont typeface="Arial" charset="0"/>
                  <a:buChar char="•"/>
                </a:pPr>
                <a:r>
                  <a:rPr lang="en-CA" sz="1600" dirty="0">
                    <a:solidFill>
                      <a:srgbClr val="004375"/>
                    </a:solidFill>
                    <a:latin typeface="Brandon Text Regular" charset="0"/>
                  </a:rPr>
                  <a:t>Consider a ball of mass </a:t>
                </a:r>
                <a14:m>
                  <m:oMath xmlns:m="http://schemas.openxmlformats.org/officeDocument/2006/math">
                    <m:r>
                      <a:rPr lang="en-CA" sz="1600" b="0" i="1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CA" sz="1600" dirty="0">
                    <a:solidFill>
                      <a:srgbClr val="004375"/>
                    </a:solidFill>
                    <a:latin typeface="Brandon Text Regular" charset="0"/>
                  </a:rPr>
                  <a:t> attached to a massless spring with a spring constant </a:t>
                </a:r>
                <a14:m>
                  <m:oMath xmlns:m="http://schemas.openxmlformats.org/officeDocument/2006/math">
                    <m:r>
                      <a:rPr lang="en-CA" sz="1600" b="0" i="1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sz="1600" dirty="0">
                    <a:solidFill>
                      <a:srgbClr val="004375"/>
                    </a:solidFill>
                    <a:latin typeface="Brandon Text Regular" charset="0"/>
                  </a:rPr>
                  <a:t>. This system has the Hamiltonian:</a:t>
                </a:r>
              </a:p>
              <a:p>
                <a:pPr lvl="0">
                  <a:lnSpc>
                    <a:spcPct val="90000"/>
                  </a:lnSpc>
                  <a:spcBef>
                    <a:spcPts val="7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b="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CA" sz="1600" b="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1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1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1600" b="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CA" sz="1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CA" sz="16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6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CA" sz="1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1600" b="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1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1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1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1600" b="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CA" sz="1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1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16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285750" lvl="0" indent="-285750">
                  <a:lnSpc>
                    <a:spcPct val="90000"/>
                  </a:lnSpc>
                  <a:spcBef>
                    <a:spcPts val="750"/>
                  </a:spcBef>
                  <a:buFont typeface="Arial" charset="0"/>
                  <a:buChar char="•"/>
                </a:pPr>
                <a:r>
                  <a:rPr lang="en-CA" sz="1600" dirty="0">
                    <a:solidFill>
                      <a:srgbClr val="004375"/>
                    </a:solidFill>
                    <a:latin typeface="Brandon Text Regular" charset="0"/>
                  </a:rPr>
                  <a:t>Hamiltonian formalism aims to describe the energetics of a system, often with the goal of being able to describe its dynamics.</a:t>
                </a:r>
              </a:p>
              <a:p>
                <a:pPr marL="285750" lvl="0" indent="-285750">
                  <a:lnSpc>
                    <a:spcPct val="90000"/>
                  </a:lnSpc>
                  <a:spcBef>
                    <a:spcPts val="750"/>
                  </a:spcBef>
                  <a:buFont typeface="Arial" charset="0"/>
                  <a:buChar char="•"/>
                </a:pPr>
                <a:r>
                  <a:rPr lang="en-CA" sz="1600" dirty="0">
                    <a:solidFill>
                      <a:srgbClr val="004375"/>
                    </a:solidFill>
                    <a:latin typeface="Brandon Text Regular" charset="0"/>
                  </a:rPr>
                  <a:t>In Classical Mechanics, the equations of motions can be derived from this Hamiltonian, by using Hamilton’s Equations to solve for the time derivatives of momentum and position.</a:t>
                </a:r>
              </a:p>
              <a:p>
                <a:pPr marL="285750" lvl="0" indent="-285750">
                  <a:lnSpc>
                    <a:spcPct val="90000"/>
                  </a:lnSpc>
                  <a:spcBef>
                    <a:spcPts val="750"/>
                  </a:spcBef>
                  <a:buFont typeface="Arial" charset="0"/>
                  <a:buChar char="•"/>
                </a:pPr>
                <a:endParaRPr lang="en-CA" sz="1600" dirty="0">
                  <a:solidFill>
                    <a:srgbClr val="004375"/>
                  </a:solidFill>
                  <a:latin typeface="Brandon Text Regular" charset="0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19" y="943533"/>
                <a:ext cx="7606326" cy="3135410"/>
              </a:xfrm>
              <a:prstGeom prst="rect">
                <a:avLst/>
              </a:prstGeom>
              <a:blipFill>
                <a:blip r:embed="rId3"/>
                <a:stretch>
                  <a:fillRect l="-333" t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77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/>
              <p:nvPr/>
            </p:nvSpPr>
            <p:spPr>
              <a:xfrm>
                <a:off x="628649" y="858844"/>
                <a:ext cx="3943351" cy="37379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85750" lvl="0" indent="-228600" defTabSz="9144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This formalism can be applied to quantum systems in order to solve the dynamics of the system.</a:t>
                </a:r>
              </a:p>
              <a:p>
                <a:pPr marL="285750" lvl="0" indent="-228600" defTabSz="9144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Consider a quantum particle of mass </a:t>
                </a:r>
                <a14:m>
                  <m:oMath xmlns:m="http://schemas.openxmlformats.org/officeDocument/2006/math">
                    <m:r>
                      <a:rPr lang="en-US" sz="1400" b="0" i="1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40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 moving in a harmonic potential defined by the constant </a:t>
                </a:r>
                <a14:m>
                  <m:oMath xmlns:m="http://schemas.openxmlformats.org/officeDocument/2006/math">
                    <m:r>
                      <a:rPr lang="en-US" sz="1400" b="0" i="1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 (a particle in a laser ion trap).</a:t>
                </a:r>
              </a:p>
              <a:p>
                <a:pPr marL="285750" indent="-228600" defTabSz="9144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This system has the Hamiltonian:</a:t>
                </a:r>
              </a:p>
              <a:p>
                <a:pPr lvl="0" defTabSz="914400">
                  <a:lnSpc>
                    <a:spcPct val="90000"/>
                  </a:lnSpc>
                  <a:spcBef>
                    <a:spcPts val="7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1400" b="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14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4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400" b="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400" b="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br>
                  <a:rPr lang="en-US" sz="140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</a:br>
                <a:endParaRPr lang="en-US" sz="1400" dirty="0">
                  <a:solidFill>
                    <a:srgbClr val="004375"/>
                  </a:solidFill>
                  <a:latin typeface="Brandon Text Regular" panose="020B0503020203060203" pitchFamily="34" charset="77"/>
                </a:endParaRPr>
              </a:p>
              <a:p>
                <a:pPr marL="285750" lvl="0" indent="-228600" defTabSz="9144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Because this is a quantum system, we know that the system is described by the Schrödinger Equation</a:t>
                </a:r>
              </a:p>
              <a:p>
                <a:pPr marL="57150" lvl="0" defTabSz="914400">
                  <a:lnSpc>
                    <a:spcPct val="90000"/>
                  </a:lnSpc>
                  <a:spcBef>
                    <a:spcPts val="7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CA" sz="1400" b="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CA" sz="1400" b="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1400" b="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CA" sz="1400" b="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1400" dirty="0">
                  <a:solidFill>
                    <a:srgbClr val="004375"/>
                  </a:solidFill>
                  <a:latin typeface="Brandon Text Regular" panose="020B0503020203060203" pitchFamily="34" charset="77"/>
                </a:endParaRPr>
              </a:p>
              <a:p>
                <a:pPr marL="285750" lvl="0" indent="-228600" defTabSz="9144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Thus, the wavefunction,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40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, that describes the dynamics of the system can be solved for directly.</a:t>
                </a:r>
              </a:p>
              <a:p>
                <a:pPr marL="285750" lvl="0" indent="-228600" defTabSz="9144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004375"/>
                  </a:solidFill>
                  <a:latin typeface="Brandon Text Regular" panose="020B0503020203060203" pitchFamily="34" charset="77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858844"/>
                <a:ext cx="3943351" cy="3737972"/>
              </a:xfrm>
              <a:prstGeom prst="rect">
                <a:avLst/>
              </a:prstGeom>
              <a:blipFill>
                <a:blip r:embed="rId3"/>
                <a:stretch>
                  <a:fillRect t="-1017" r="-1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E0E169B3-0B9F-B347-986F-90A8B6AA0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06" r="-3" b="3098"/>
          <a:stretch/>
        </p:blipFill>
        <p:spPr>
          <a:xfrm>
            <a:off x="4525791" y="632513"/>
            <a:ext cx="4627724" cy="316860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Aft>
                <a:spcPts val="600"/>
              </a:spcAft>
              <a:defRPr/>
            </a:pPr>
            <a:fld id="{B071A5F3-A4FF-4CEE-8215-C08835B585C1}" type="slidenum">
              <a:rPr lang="en-US" sz="1200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algn="r"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17</a:t>
            </a:fld>
            <a:endParaRPr lang="en-US" sz="1200" b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B3B107-F8BC-A94D-857B-6172ADE36793}"/>
              </a:ext>
            </a:extLst>
          </p:cNvPr>
          <p:cNvSpPr txBox="1">
            <a:spLocks/>
          </p:cNvSpPr>
          <p:nvPr/>
        </p:nvSpPr>
        <p:spPr>
          <a:xfrm>
            <a:off x="667058" y="180248"/>
            <a:ext cx="7727643" cy="678596"/>
          </a:xfrm>
          <a:prstGeom prst="rect">
            <a:avLst/>
          </a:prstGeom>
        </p:spPr>
        <p:txBody>
          <a:bodyPr vert="horz" wrap="square" lIns="91521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50" b="1" i="0" kern="1200">
                <a:solidFill>
                  <a:srgbClr val="008AC9"/>
                </a:solidFill>
                <a:latin typeface="Brandon Text Medium" panose="020B0603020203060203" pitchFamily="34" charset="0"/>
                <a:ea typeface="Brandon Text Medium" panose="020B0603020203060203" pitchFamily="34" charset="0"/>
                <a:cs typeface="Brandon Text Medium" panose="020B0603020203060203" pitchFamily="34" charset="0"/>
              </a:defRPr>
            </a:lvl1pPr>
          </a:lstStyle>
          <a:p>
            <a:r>
              <a:rPr lang="en-US" sz="2400" dirty="0"/>
              <a:t>Hamiltonian: From Classical to Quantum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6BAFD3-D6B3-8B49-BCDB-26E3A8EE5410}"/>
              </a:ext>
            </a:extLst>
          </p:cNvPr>
          <p:cNvSpPr/>
          <p:nvPr/>
        </p:nvSpPr>
        <p:spPr>
          <a:xfrm>
            <a:off x="5355958" y="3801120"/>
            <a:ext cx="3190510" cy="27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lvl="0" defTabSz="914400">
              <a:lnSpc>
                <a:spcPct val="90000"/>
              </a:lnSpc>
              <a:spcBef>
                <a:spcPts val="750"/>
              </a:spcBef>
            </a:pPr>
            <a:r>
              <a:rPr lang="en-US" sz="1100" dirty="0">
                <a:solidFill>
                  <a:srgbClr val="004375"/>
                </a:solidFill>
                <a:latin typeface="Brandon Text Regular" panose="020B0503020203060203" pitchFamily="34" charset="77"/>
              </a:rPr>
              <a:t>The potential that the quantum particle occupies. </a:t>
            </a:r>
          </a:p>
        </p:txBody>
      </p:sp>
    </p:spTree>
    <p:extLst>
      <p:ext uri="{BB962C8B-B14F-4D97-AF65-F5344CB8AC3E}">
        <p14:creationId xmlns:p14="http://schemas.microsoft.com/office/powerpoint/2010/main" val="361508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Dirac Formalism (Bra-</a:t>
            </a:r>
            <a:r>
              <a:rPr lang="en-US" sz="2400" dirty="0" err="1"/>
              <a:t>Ket</a:t>
            </a:r>
            <a:r>
              <a:rPr lang="en-US" sz="2400" dirty="0"/>
              <a:t> Notation)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18</a:t>
            </a:fld>
            <a:endParaRPr lang="uk-U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/>
              <p:nvPr/>
            </p:nvSpPr>
            <p:spPr>
              <a:xfrm>
                <a:off x="914219" y="943533"/>
                <a:ext cx="7606326" cy="37789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>
                  <a:lnSpc>
                    <a:spcPct val="90000"/>
                  </a:lnSpc>
                  <a:spcBef>
                    <a:spcPts val="750"/>
                  </a:spcBef>
                  <a:buFont typeface="Arial" charset="0"/>
                  <a:buChar char="•"/>
                </a:pPr>
                <a:r>
                  <a:rPr lang="en-CA" sz="1600" dirty="0">
                    <a:solidFill>
                      <a:srgbClr val="004375"/>
                    </a:solidFill>
                    <a:latin typeface="Brandon Text Regular" charset="0"/>
                  </a:rPr>
                  <a:t>Solving for the wavefunction and energy is a non-trivial problem in most cases. As such, there are many techniques and formalisms to systematize this process.</a:t>
                </a:r>
              </a:p>
              <a:p>
                <a:pPr marL="285750" lvl="0" indent="-285750">
                  <a:lnSpc>
                    <a:spcPct val="90000"/>
                  </a:lnSpc>
                  <a:spcBef>
                    <a:spcPts val="750"/>
                  </a:spcBef>
                  <a:buFont typeface="Arial" charset="0"/>
                  <a:buChar char="•"/>
                </a:pPr>
                <a:r>
                  <a:rPr lang="en-CA" sz="1600" dirty="0">
                    <a:solidFill>
                      <a:srgbClr val="004375"/>
                    </a:solidFill>
                    <a:latin typeface="Brandon Text Regular" charset="0"/>
                  </a:rPr>
                  <a:t>Dirac formalism casts this problem space defined by Schrödinger’s Equation into Linear Algebra. In fact, wavefunctions, Hamiltonian operators, and other quantum states can be represented as vectors and matrices in a complex Hilbert space.</a:t>
                </a:r>
              </a:p>
              <a:p>
                <a:pPr lvl="0">
                  <a:lnSpc>
                    <a:spcPct val="90000"/>
                  </a:lnSpc>
                  <a:spcBef>
                    <a:spcPts val="7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CA" sz="160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160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CA" sz="160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160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CA" sz="1600" b="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1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1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CA" sz="16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CA" sz="16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1600" i="1">
                                      <a:solidFill>
                                        <a:srgbClr val="00437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600" i="1">
                                      <a:solidFill>
                                        <a:srgbClr val="00437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1600" i="1">
                                      <a:solidFill>
                                        <a:srgbClr val="00437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CA" sz="1600" b="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16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1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CA" sz="16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CA" sz="16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1600" i="1">
                                      <a:solidFill>
                                        <a:srgbClr val="00437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600" i="1">
                                      <a:solidFill>
                                        <a:srgbClr val="00437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1600" b="0" i="1" smtClean="0">
                                      <a:solidFill>
                                        <a:srgbClr val="00437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CA" sz="1600" b="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CA" sz="16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1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CA" sz="16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CA" sz="16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1600" i="1">
                                      <a:solidFill>
                                        <a:srgbClr val="00437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1600" i="1">
                                      <a:solidFill>
                                        <a:srgbClr val="00437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1600" b="0" i="1" smtClean="0">
                                      <a:solidFill>
                                        <a:srgbClr val="00437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CA" sz="1600" b="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1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16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1600" i="1">
                                        <a:solidFill>
                                          <a:srgbClr val="00437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i="1">
                                        <a:solidFill>
                                          <a:srgbClr val="00437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1600" i="1">
                                        <a:solidFill>
                                          <a:srgbClr val="00437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CA" sz="1600" b="0" i="1" smtClean="0">
                                    <a:solidFill>
                                      <a:srgbClr val="00437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1600" i="1">
                                        <a:solidFill>
                                          <a:srgbClr val="00437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1600" i="1">
                                        <a:solidFill>
                                          <a:srgbClr val="00437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1600" i="1">
                                        <a:solidFill>
                                          <a:srgbClr val="00437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16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285750" lvl="0" indent="-285750">
                  <a:lnSpc>
                    <a:spcPct val="90000"/>
                  </a:lnSpc>
                  <a:spcBef>
                    <a:spcPts val="750"/>
                  </a:spcBef>
                  <a:buFont typeface="Arial" charset="0"/>
                  <a:buChar char="•"/>
                </a:pPr>
                <a:r>
                  <a:rPr lang="en-CA" sz="1600" dirty="0">
                    <a:solidFill>
                      <a:srgbClr val="004375"/>
                    </a:solidFill>
                    <a:latin typeface="Brandon Text Regular" charset="0"/>
                  </a:rPr>
                  <a:t>The normalized wavefunction,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CA" sz="1600" i="1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CA" sz="1600" i="1">
                                <a:solidFill>
                                  <a:srgbClr val="00437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i="1">
                                <a:solidFill>
                                  <a:srgbClr val="00437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1600" dirty="0">
                    <a:solidFill>
                      <a:srgbClr val="004375"/>
                    </a:solidFill>
                    <a:latin typeface="Brandon Text Regular" charset="0"/>
                  </a:rPr>
                  <a:t>, can be expressed as a linear combination of basis states,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CA" sz="1600" i="1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CA" sz="1600" i="1">
                                <a:solidFill>
                                  <a:srgbClr val="00437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1600" i="1">
                                    <a:solidFill>
                                      <a:srgbClr val="00437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600" i="1">
                                    <a:solidFill>
                                      <a:srgbClr val="00437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CA" sz="1600" b="0" i="1" smtClean="0">
                                    <a:solidFill>
                                      <a:srgbClr val="00437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CA" sz="1600" dirty="0">
                    <a:solidFill>
                      <a:srgbClr val="004375"/>
                    </a:solidFill>
                    <a:latin typeface="Brandon Text Regular" charset="0"/>
                  </a:rPr>
                  <a:t>, weighted by a complex scalar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1600" b="0" i="1" smtClean="0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600" dirty="0">
                    <a:solidFill>
                      <a:srgbClr val="004375"/>
                    </a:solidFill>
                    <a:latin typeface="Brandon Text Regular" charset="0"/>
                  </a:rPr>
                  <a:t>. The modulus squared of each scalar,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600" i="1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1600" i="1">
                                <a:solidFill>
                                  <a:srgbClr val="00437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1600" i="1">
                                    <a:solidFill>
                                      <a:srgbClr val="00437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1600" i="1">
                                    <a:solidFill>
                                      <a:srgbClr val="004375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CA" sz="1600" i="1">
                                    <a:solidFill>
                                      <a:srgbClr val="004375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1600" i="1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1600" dirty="0">
                    <a:solidFill>
                      <a:srgbClr val="004375"/>
                    </a:solidFill>
                    <a:latin typeface="Brandon Text Regular" charset="0"/>
                  </a:rPr>
                  <a:t>, is the probability of the system occupying this state.</a:t>
                </a:r>
              </a:p>
              <a:p>
                <a:pPr marL="285750" lvl="0" indent="-285750">
                  <a:lnSpc>
                    <a:spcPct val="90000"/>
                  </a:lnSpc>
                  <a:spcBef>
                    <a:spcPts val="750"/>
                  </a:spcBef>
                  <a:buFont typeface="Arial" charset="0"/>
                  <a:buChar char="•"/>
                </a:pPr>
                <a:r>
                  <a:rPr lang="en-CA" sz="1600" dirty="0">
                    <a:solidFill>
                      <a:srgbClr val="004375"/>
                    </a:solidFill>
                    <a:latin typeface="Brandon Text Regular" charset="0"/>
                  </a:rPr>
                  <a:t>Since we can cast wavefunctions as vectors and operators as matrices, in principal, we can cast matrices as operators provided the meet certain criteria.</a:t>
                </a:r>
              </a:p>
              <a:p>
                <a:pPr marL="285750" lvl="0" indent="-285750">
                  <a:lnSpc>
                    <a:spcPct val="90000"/>
                  </a:lnSpc>
                  <a:spcBef>
                    <a:spcPts val="750"/>
                  </a:spcBef>
                  <a:buFont typeface="Arial" charset="0"/>
                  <a:buChar char="•"/>
                </a:pPr>
                <a:r>
                  <a:rPr lang="en-CA" sz="1600" dirty="0">
                    <a:solidFill>
                      <a:srgbClr val="004375"/>
                    </a:solidFill>
                    <a:latin typeface="Brandon Text Regular" charset="0"/>
                  </a:rPr>
                  <a:t>This means that we can cast problems in other domains into problems that quantum computers can solve.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19" y="943533"/>
                <a:ext cx="7606326" cy="3778920"/>
              </a:xfrm>
              <a:prstGeom prst="rect">
                <a:avLst/>
              </a:prstGeom>
              <a:blipFill>
                <a:blip r:embed="rId2"/>
                <a:stretch>
                  <a:fillRect l="-333" t="-1007" r="-667" b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Introduction – Portfolio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1F3637-86B8-2742-9F51-A1E909A04743}"/>
              </a:ext>
            </a:extLst>
          </p:cNvPr>
          <p:cNvSpPr/>
          <p:nvPr/>
        </p:nvSpPr>
        <p:spPr>
          <a:xfrm>
            <a:off x="914219" y="943533"/>
            <a:ext cx="3992759" cy="3828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n-CA" sz="1500" dirty="0">
                <a:solidFill>
                  <a:srgbClr val="004375"/>
                </a:solidFill>
                <a:latin typeface="Brandon Text Regular" charset="0"/>
              </a:rPr>
              <a:t>Portfolio Optimization is an active field of research, and is relevant to both individual investors and larger investment groups.</a:t>
            </a:r>
          </a:p>
          <a:p>
            <a:pPr marL="285750" lvl="0" indent="-28575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n-CA" sz="1500" dirty="0">
                <a:solidFill>
                  <a:srgbClr val="004375"/>
                </a:solidFill>
                <a:latin typeface="Brandon Text Regular" charset="0"/>
              </a:rPr>
              <a:t>Selecting the best portfolio, according to some objective, can vary significantly in complexity and scale, and can be difficult to compute.</a:t>
            </a:r>
          </a:p>
          <a:p>
            <a:pPr marL="285750" lvl="0" indent="-28575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n-CA" sz="1500" dirty="0">
                <a:solidFill>
                  <a:srgbClr val="004375"/>
                </a:solidFill>
                <a:latin typeface="Brandon Text Regular" charset="0"/>
              </a:rPr>
              <a:t>Generally speaking, portfolio optimization is an optimization problem.</a:t>
            </a:r>
          </a:p>
          <a:p>
            <a:pPr marL="285750" lvl="0" indent="-28575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n-CA" sz="1500" dirty="0">
                <a:solidFill>
                  <a:srgbClr val="004375"/>
                </a:solidFill>
                <a:latin typeface="Brandon Text Regular" charset="0"/>
              </a:rPr>
              <a:t>Quantum computing lends well to types of optimization problems, and can provide a significant speedup to classical computations.</a:t>
            </a:r>
          </a:p>
          <a:p>
            <a:pPr marL="285750" lvl="0" indent="-28575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n-CA" sz="1500" dirty="0">
                <a:solidFill>
                  <a:srgbClr val="004375"/>
                </a:solidFill>
                <a:latin typeface="Brandon Text Regular" charset="0"/>
              </a:rPr>
              <a:t>This allows for more complex problems, using more sophisticated methods to optimize returns.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AD9E6D1-1113-D943-8B75-CFF669EA1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785" y="-278775"/>
            <a:ext cx="3215215" cy="3215215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333CEA5A-5134-F345-A834-868DEF499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085" y="2814876"/>
            <a:ext cx="3104048" cy="19932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573A7F-E710-D243-A2FD-5A246EF0860A}"/>
              </a:ext>
            </a:extLst>
          </p:cNvPr>
          <p:cNvSpPr/>
          <p:nvPr/>
        </p:nvSpPr>
        <p:spPr>
          <a:xfrm>
            <a:off x="6347031" y="2904809"/>
            <a:ext cx="631956" cy="490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6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Introduction –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1F3637-86B8-2742-9F51-A1E909A04743}"/>
              </a:ext>
            </a:extLst>
          </p:cNvPr>
          <p:cNvSpPr/>
          <p:nvPr/>
        </p:nvSpPr>
        <p:spPr>
          <a:xfrm>
            <a:off x="914219" y="943533"/>
            <a:ext cx="7606326" cy="3172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Currently, quantum computing hardware is limited by the number of qubits, connectivity, and a number of other factors.</a:t>
            </a:r>
          </a:p>
          <a:p>
            <a:pPr marL="285750" lvl="0" indent="-28575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However, even with the current limitations, many problems can be solved with the small-scale hardware, by simulation, or by a combination of classical and quantum techniques. </a:t>
            </a:r>
          </a:p>
          <a:p>
            <a:pPr marL="285750" lvl="0" indent="-28575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Among these techniques are two extremely promising algorithms, the Variational Quantum </a:t>
            </a:r>
            <a:r>
              <a:rPr lang="en-CA" sz="2000" dirty="0" err="1">
                <a:solidFill>
                  <a:srgbClr val="004375"/>
                </a:solidFill>
                <a:latin typeface="Brandon Text Regular" charset="0"/>
              </a:rPr>
              <a:t>Eigensolver</a:t>
            </a: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 (VQE) and the Quantum Approximate Optimization Algorithm (QAOA) respectively.</a:t>
            </a:r>
          </a:p>
          <a:p>
            <a:pPr marL="285750" lvl="0" indent="-28575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endParaRPr lang="en-CA" sz="2000" dirty="0">
              <a:solidFill>
                <a:srgbClr val="004375"/>
              </a:solidFill>
              <a:latin typeface="Brandon Tex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4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Introduction – Quantum Portfolio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1F3637-86B8-2742-9F51-A1E909A04743}"/>
              </a:ext>
            </a:extLst>
          </p:cNvPr>
          <p:cNvSpPr/>
          <p:nvPr/>
        </p:nvSpPr>
        <p:spPr>
          <a:xfrm>
            <a:off x="914219" y="943533"/>
            <a:ext cx="7606326" cy="4413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To this end, we can showcase the current algorithms and their capabilities for applied problems at the present moment.</a:t>
            </a:r>
          </a:p>
          <a:p>
            <a:pPr marL="285750" lvl="0" indent="-28575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We can also describe these problems in the context of the evolution of quantum computing, and noting where there are benefits to be had as the hardware evolves.</a:t>
            </a:r>
          </a:p>
          <a:p>
            <a:pPr marL="285750" lvl="0" indent="-28575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The problem we will explore is a portfolio optimization problem, and solving it</a:t>
            </a:r>
          </a:p>
          <a:p>
            <a:pPr marL="628650" lvl="1" indent="-28575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Classically, </a:t>
            </a:r>
          </a:p>
          <a:p>
            <a:pPr marL="628650" lvl="1" indent="-28575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With the Variational Quantum </a:t>
            </a:r>
            <a:r>
              <a:rPr lang="en-CA" sz="2000" dirty="0" err="1">
                <a:solidFill>
                  <a:srgbClr val="004375"/>
                </a:solidFill>
                <a:latin typeface="Brandon Text Regular" charset="0"/>
              </a:rPr>
              <a:t>Eigensolver</a:t>
            </a: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 Algorithm,</a:t>
            </a:r>
          </a:p>
          <a:p>
            <a:pPr marL="628650" lvl="1" indent="-28575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And with the Quantum Approximation Optimization Algorithm,</a:t>
            </a:r>
          </a:p>
          <a:p>
            <a:pPr lvl="1">
              <a:lnSpc>
                <a:spcPct val="90000"/>
              </a:lnSpc>
              <a:spcBef>
                <a:spcPts val="750"/>
              </a:spcBef>
            </a:pP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all using what is available through </a:t>
            </a:r>
            <a:r>
              <a:rPr lang="en-CA" sz="2000" dirty="0" err="1">
                <a:solidFill>
                  <a:srgbClr val="004375"/>
                </a:solidFill>
                <a:latin typeface="Brandon Text Regular" charset="0"/>
              </a:rPr>
              <a:t>qiskit</a:t>
            </a: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.</a:t>
            </a:r>
          </a:p>
          <a:p>
            <a:pPr marL="285750" lvl="0" indent="-28575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endParaRPr lang="en-CA" sz="2000" dirty="0">
              <a:solidFill>
                <a:srgbClr val="004375"/>
              </a:solidFill>
              <a:latin typeface="Brandon Tex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07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45CE6-78C5-0A46-8F2F-AA3C33530D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87099" y="1438295"/>
            <a:ext cx="6369802" cy="2266909"/>
          </a:xfrm>
        </p:spPr>
        <p:txBody>
          <a:bodyPr/>
          <a:lstStyle/>
          <a:p>
            <a:pPr algn="ctr"/>
            <a:r>
              <a:rPr lang="en-US" sz="5400" b="1" dirty="0">
                <a:latin typeface="Brandon Text Regular" panose="020B0503020203060203" pitchFamily="34" charset="77"/>
              </a:rPr>
              <a:t>Portfolio Optimization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154A1-9C8E-284F-B9F2-EA08EC4AD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4080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Portfolio Optimization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6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1F3637-86B8-2742-9F51-A1E909A04743}"/>
              </a:ext>
            </a:extLst>
          </p:cNvPr>
          <p:cNvSpPr/>
          <p:nvPr/>
        </p:nvSpPr>
        <p:spPr>
          <a:xfrm>
            <a:off x="914219" y="943533"/>
            <a:ext cx="7606326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Need to define the problem in an amenable way.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025A055-86D9-AC45-8715-A065B06B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95" y="1237052"/>
            <a:ext cx="7840669" cy="33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8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45CE6-78C5-0A46-8F2F-AA3C33530D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87099" y="1420189"/>
            <a:ext cx="6369802" cy="2285016"/>
          </a:xfrm>
        </p:spPr>
        <p:txBody>
          <a:bodyPr/>
          <a:lstStyle/>
          <a:p>
            <a:pPr algn="ctr"/>
            <a:r>
              <a:rPr lang="en-US" sz="5400" b="1" dirty="0">
                <a:latin typeface="Brandon Text Regular" panose="020B0503020203060203" pitchFamily="34" charset="77"/>
              </a:rPr>
              <a:t>Variational Quantum </a:t>
            </a:r>
            <a:r>
              <a:rPr lang="en-US" sz="5400" b="1" dirty="0" err="1">
                <a:latin typeface="Brandon Text Regular" panose="020B0503020203060203" pitchFamily="34" charset="77"/>
              </a:rPr>
              <a:t>Eigensolver</a:t>
            </a:r>
            <a:endParaRPr lang="en-US" sz="5400" b="1" dirty="0">
              <a:latin typeface="Brandon Text Regular" panose="020B0503020203060203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154A1-9C8E-284F-B9F2-EA08EC4AD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994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Variational Quantum </a:t>
            </a:r>
            <a:r>
              <a:rPr lang="en-US" sz="2400" dirty="0" err="1"/>
              <a:t>Eigensolver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8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/>
              <p:nvPr/>
            </p:nvSpPr>
            <p:spPr>
              <a:xfrm>
                <a:off x="914219" y="943533"/>
                <a:ext cx="7606326" cy="37263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>
                  <a:lnSpc>
                    <a:spcPct val="90000"/>
                  </a:lnSpc>
                  <a:spcBef>
                    <a:spcPts val="750"/>
                  </a:spcBef>
                  <a:buFont typeface="Arial" charset="0"/>
                  <a:buChar char="•"/>
                </a:pPr>
                <a:r>
                  <a:rPr lang="en-CA" sz="2000" dirty="0">
                    <a:solidFill>
                      <a:srgbClr val="004375"/>
                    </a:solidFill>
                    <a:latin typeface="Brandon Text Regular" charset="0"/>
                  </a:rPr>
                  <a:t>This is a hybrid algorithm that relies on the Variational Method from Quantum Mechanics:</a:t>
                </a:r>
              </a:p>
              <a:p>
                <a:pPr lvl="0">
                  <a:lnSpc>
                    <a:spcPct val="90000"/>
                  </a:lnSpc>
                  <a:spcBef>
                    <a:spcPts val="7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200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CA" sz="20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CA" sz="20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sSub>
                            <m:sSubPr>
                              <m:ctrlPr>
                                <a:rPr lang="en-CA" sz="200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CA" sz="20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CA" sz="2000" b="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20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algn="ctr">
                  <a:lnSpc>
                    <a:spcPct val="90000"/>
                  </a:lnSpc>
                  <a:spcBef>
                    <a:spcPts val="7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20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e>
                          <m:r>
                            <a:rPr lang="en-CA" sz="20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CA" sz="20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2000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000" b="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CA" sz="20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lvl="0" algn="ctr">
                  <a:lnSpc>
                    <a:spcPct val="90000"/>
                  </a:lnSpc>
                  <a:spcBef>
                    <a:spcPts val="7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CA" sz="2000" b="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CA" sz="20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20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342900" lvl="0" indent="-3429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</a:pPr>
                <a:r>
                  <a:rPr lang="en-CA" sz="2000" dirty="0">
                    <a:solidFill>
                      <a:srgbClr val="004375"/>
                    </a:solidFill>
                    <a:latin typeface="Brandon Text Regular" charset="0"/>
                  </a:rPr>
                  <a:t>The VQE algorithm applies this method to allow a quantum computer prepare an Ansatz with some parameters. </a:t>
                </a:r>
              </a:p>
              <a:p>
                <a:pPr marL="342900" lvl="0" indent="-3429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</a:pPr>
                <a:r>
                  <a:rPr lang="en-CA" sz="2000" dirty="0">
                    <a:solidFill>
                      <a:srgbClr val="004375"/>
                    </a:solidFill>
                    <a:latin typeface="Brandon Text Regular" charset="0"/>
                  </a:rPr>
                  <a:t>From here, the parameters are incrementally changed and optimized classically, and then re-input into the next iteration of the quantum circuit. </a:t>
                </a:r>
              </a:p>
              <a:p>
                <a:pPr marL="342900" lvl="0" indent="-3429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</a:pPr>
                <a:r>
                  <a:rPr lang="en-CA" sz="2000" dirty="0">
                    <a:solidFill>
                      <a:srgbClr val="004375"/>
                    </a:solidFill>
                    <a:latin typeface="Brandon Text Regular" charset="0"/>
                  </a:rPr>
                  <a:t>This is then repeated until convergence and until the minimum energy and optimal parameters are found.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19" y="943533"/>
                <a:ext cx="7606326" cy="3726341"/>
              </a:xfrm>
              <a:prstGeom prst="rect">
                <a:avLst/>
              </a:prstGeom>
              <a:blipFill>
                <a:blip r:embed="rId2"/>
                <a:stretch>
                  <a:fillRect l="-667" t="-1701" r="-500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52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Variational Quantum </a:t>
            </a:r>
            <a:r>
              <a:rPr lang="en-US" sz="2400" dirty="0" err="1"/>
              <a:t>Eigensolver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1F3637-86B8-2742-9F51-A1E909A04743}"/>
              </a:ext>
            </a:extLst>
          </p:cNvPr>
          <p:cNvSpPr/>
          <p:nvPr/>
        </p:nvSpPr>
        <p:spPr>
          <a:xfrm>
            <a:off x="914219" y="943533"/>
            <a:ext cx="7606326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</a:pPr>
            <a:endParaRPr lang="en-CA" sz="2000" dirty="0">
              <a:solidFill>
                <a:srgbClr val="004375"/>
              </a:solidFill>
              <a:latin typeface="Brandon Text Regular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AB0B6AE-3A4C-484D-BD3B-8DBF1664B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1957507"/>
              </p:ext>
            </p:extLst>
          </p:nvPr>
        </p:nvGraphicFramePr>
        <p:xfrm>
          <a:off x="2066459" y="943533"/>
          <a:ext cx="4928839" cy="3500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718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54275</TotalTime>
  <Words>977</Words>
  <Application>Microsoft Macintosh PowerPoint</Application>
  <PresentationFormat>On-screen Show (16:9)</PresentationFormat>
  <Paragraphs>94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Brandon Text Bold</vt:lpstr>
      <vt:lpstr>Brandon Text Medium</vt:lpstr>
      <vt:lpstr>Brandon Text Regular</vt:lpstr>
      <vt:lpstr>Calibri</vt:lpstr>
      <vt:lpstr>Calibri Light</vt:lpstr>
      <vt:lpstr>Cambria Math</vt:lpstr>
      <vt:lpstr>Office Theme</vt:lpstr>
      <vt:lpstr>Portfolio Optimization using qiskit and Quantum Algorithms</vt:lpstr>
      <vt:lpstr>Introduction – Portfolio Optimization</vt:lpstr>
      <vt:lpstr>Introduction – Quantum Computing</vt:lpstr>
      <vt:lpstr>Introduction – Quantum Portfolio Optimization</vt:lpstr>
      <vt:lpstr>PowerPoint Presentation</vt:lpstr>
      <vt:lpstr>Portfolio Optimization Problem</vt:lpstr>
      <vt:lpstr>PowerPoint Presentation</vt:lpstr>
      <vt:lpstr>Variational Quantum Eigensolver</vt:lpstr>
      <vt:lpstr>Variational Quantum Eigensolver</vt:lpstr>
      <vt:lpstr>Variational Quantum Eigensolver</vt:lpstr>
      <vt:lpstr>PowerPoint Presentation</vt:lpstr>
      <vt:lpstr>Quantum Approximation Optimization Algorithm</vt:lpstr>
      <vt:lpstr>PowerPoint Presentation</vt:lpstr>
      <vt:lpstr>Results</vt:lpstr>
      <vt:lpstr>PowerPoint Presentation</vt:lpstr>
      <vt:lpstr>Hamiltonian: From Classical …</vt:lpstr>
      <vt:lpstr>PowerPoint Presentation</vt:lpstr>
      <vt:lpstr>Dirac Formalism (Bra-Ket Notation)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 slide layout</dc:title>
  <dc:subject/>
  <dc:creator>Dan O'Leary</dc:creator>
  <cp:keywords/>
  <dc:description/>
  <cp:lastModifiedBy>Anish Verma</cp:lastModifiedBy>
  <cp:revision>1086</cp:revision>
  <cp:lastPrinted>2017-07-27T18:36:52Z</cp:lastPrinted>
  <dcterms:created xsi:type="dcterms:W3CDTF">2016-03-31T14:25:52Z</dcterms:created>
  <dcterms:modified xsi:type="dcterms:W3CDTF">2021-11-10T04:08:41Z</dcterms:modified>
  <cp:category/>
</cp:coreProperties>
</file>